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5.xml" ContentType="application/vnd.openxmlformats-officedocument.presentationml.comments+xml"/>
  <Override PartName="/ppt/comments/comment26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27.xml" ContentType="application/vnd.openxmlformats-officedocument.presentationml.comments+xml"/>
  <Override PartName="/ppt/comments/comment28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9.xml" ContentType="application/vnd.openxmlformats-officedocument.presentationml.comments+xml"/>
  <Override PartName="/ppt/comments/comment30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31.xml" ContentType="application/vnd.openxmlformats-officedocument.presentationml.comments+xml"/>
  <Override PartName="/ppt/comments/comment32.xml" ContentType="application/vnd.openxmlformats-officedocument.presentationml.comments+xml"/>
  <Override PartName="/ppt/comments/comment33.xml" ContentType="application/vnd.openxmlformats-officedocument.presentationml.comments+xml"/>
  <Override PartName="/ppt/comments/comment34.xml" ContentType="application/vnd.openxmlformats-officedocument.presentationml.comments+xml"/>
  <Override PartName="/ppt/comments/comment35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3291" r:id="rId2"/>
    <p:sldId id="3427" r:id="rId3"/>
    <p:sldId id="3512" r:id="rId4"/>
    <p:sldId id="3349" r:id="rId5"/>
    <p:sldId id="3544" r:id="rId6"/>
    <p:sldId id="3545" r:id="rId7"/>
    <p:sldId id="3546" r:id="rId8"/>
    <p:sldId id="3547" r:id="rId9"/>
    <p:sldId id="3548" r:id="rId10"/>
    <p:sldId id="3549" r:id="rId11"/>
    <p:sldId id="3550" r:id="rId12"/>
    <p:sldId id="3551" r:id="rId13"/>
    <p:sldId id="3560" r:id="rId14"/>
    <p:sldId id="3552" r:id="rId15"/>
    <p:sldId id="3553" r:id="rId16"/>
    <p:sldId id="3554" r:id="rId17"/>
    <p:sldId id="3561" r:id="rId18"/>
    <p:sldId id="3555" r:id="rId19"/>
    <p:sldId id="3556" r:id="rId20"/>
    <p:sldId id="3557" r:id="rId21"/>
    <p:sldId id="3558" r:id="rId22"/>
    <p:sldId id="3579" r:id="rId23"/>
    <p:sldId id="3562" r:id="rId24"/>
    <p:sldId id="3563" r:id="rId25"/>
    <p:sldId id="3580" r:id="rId26"/>
    <p:sldId id="3564" r:id="rId27"/>
    <p:sldId id="3565" r:id="rId28"/>
    <p:sldId id="3566" r:id="rId29"/>
    <p:sldId id="3567" r:id="rId30"/>
    <p:sldId id="3568" r:id="rId31"/>
    <p:sldId id="3581" r:id="rId32"/>
    <p:sldId id="3569" r:id="rId33"/>
    <p:sldId id="3570" r:id="rId34"/>
    <p:sldId id="3582" r:id="rId35"/>
    <p:sldId id="3571" r:id="rId36"/>
    <p:sldId id="3572" r:id="rId37"/>
    <p:sldId id="3583" r:id="rId38"/>
    <p:sldId id="3573" r:id="rId39"/>
    <p:sldId id="3574" r:id="rId40"/>
    <p:sldId id="3584" r:id="rId41"/>
    <p:sldId id="3575" r:id="rId42"/>
    <p:sldId id="3576" r:id="rId43"/>
    <p:sldId id="3577" r:id="rId44"/>
    <p:sldId id="3578" r:id="rId45"/>
    <p:sldId id="3585" r:id="rId46"/>
    <p:sldId id="3586" r:id="rId47"/>
    <p:sldId id="3587" r:id="rId48"/>
    <p:sldId id="3588" r:id="rId49"/>
    <p:sldId id="3589" r:id="rId50"/>
    <p:sldId id="3590" r:id="rId51"/>
    <p:sldId id="3591" r:id="rId52"/>
    <p:sldId id="3595" r:id="rId53"/>
    <p:sldId id="3592" r:id="rId54"/>
    <p:sldId id="3593" r:id="rId55"/>
    <p:sldId id="3594" r:id="rId56"/>
    <p:sldId id="3596" r:id="rId57"/>
    <p:sldId id="3598" r:id="rId58"/>
    <p:sldId id="3599" r:id="rId59"/>
    <p:sldId id="3600" r:id="rId60"/>
    <p:sldId id="3601" r:id="rId61"/>
    <p:sldId id="3602" r:id="rId62"/>
    <p:sldId id="3606" r:id="rId63"/>
    <p:sldId id="3603" r:id="rId64"/>
    <p:sldId id="3604" r:id="rId65"/>
    <p:sldId id="3605" r:id="rId66"/>
    <p:sldId id="3607" r:id="rId67"/>
    <p:sldId id="3284" r:id="rId68"/>
  </p:sldIdLst>
  <p:sldSz cx="12858750" cy="7232650"/>
  <p:notesSz cx="6858000" cy="9144000"/>
  <p:custDataLst>
    <p:tags r:id="rId7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">
          <p15:clr>
            <a:srgbClr val="A4A3A4"/>
          </p15:clr>
        </p15:guide>
        <p15:guide id="2" orient="horz" pos="4152">
          <p15:clr>
            <a:srgbClr val="A4A3A4"/>
          </p15:clr>
        </p15:guide>
        <p15:guide id="3" pos="4074">
          <p15:clr>
            <a:srgbClr val="A4A3A4"/>
          </p15:clr>
        </p15:guide>
        <p15:guide id="4" pos="562">
          <p15:clr>
            <a:srgbClr val="A4A3A4"/>
          </p15:clr>
        </p15:guide>
        <p15:guide id="5" pos="7544">
          <p15:clr>
            <a:srgbClr val="A4A3A4"/>
          </p15:clr>
        </p15:guide>
        <p15:guide id="6" pos="68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7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262626"/>
    <a:srgbClr val="066197"/>
    <a:srgbClr val="FFC000"/>
    <a:srgbClr val="0767A3"/>
    <a:srgbClr val="535353"/>
    <a:srgbClr val="02184F"/>
    <a:srgbClr val="5D4BC1"/>
    <a:srgbClr val="6DB416"/>
    <a:srgbClr val="0C6A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93" autoAdjust="0"/>
    <p:restoredTop sz="95317" autoAdjust="0"/>
  </p:normalViewPr>
  <p:slideViewPr>
    <p:cSldViewPr>
      <p:cViewPr varScale="1">
        <p:scale>
          <a:sx n="108" d="100"/>
          <a:sy n="108" d="100"/>
        </p:scale>
        <p:origin x="294" y="114"/>
      </p:cViewPr>
      <p:guideLst>
        <p:guide orient="horz" pos="216"/>
        <p:guide orient="horz" pos="4152"/>
        <p:guide pos="4074"/>
        <p:guide pos="562"/>
        <p:guide pos="7544"/>
        <p:guide pos="6858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1">
    <p:pos x="10" y="10"/>
    <p:text/>
  </p:cm>
  <p:cm authorId="2" dt="2021-03-28T12:08:46.021" idx="2">
    <p:pos x="166" y="166"/>
    <p:text/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19">
    <p:pos x="10" y="10"/>
    <p:text/>
  </p:cm>
  <p:cm authorId="2" dt="2021-03-28T12:08:46.021" idx="20">
    <p:pos x="166" y="166"/>
    <p:text/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21">
    <p:pos x="10" y="10"/>
    <p:text/>
  </p:cm>
  <p:cm authorId="2" dt="2021-03-28T12:08:46.021" idx="22">
    <p:pos x="166" y="166"/>
    <p:text/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23">
    <p:pos x="10" y="10"/>
    <p:text/>
  </p:cm>
  <p:cm authorId="2" dt="2021-03-28T12:08:46.021" idx="24">
    <p:pos x="166" y="166"/>
    <p:text/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25">
    <p:pos x="10" y="10"/>
    <p:text/>
  </p:cm>
  <p:cm authorId="2" dt="2021-03-28T12:08:46.021" idx="26">
    <p:pos x="166" y="166"/>
    <p:text/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27">
    <p:pos x="10" y="10"/>
    <p:text/>
  </p:cm>
  <p:cm authorId="2" dt="2021-03-28T12:08:46.021" idx="28">
    <p:pos x="166" y="166"/>
    <p:text/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29">
    <p:pos x="10" y="10"/>
    <p:text/>
  </p:cm>
  <p:cm authorId="2" dt="2021-03-28T12:08:46.021" idx="30">
    <p:pos x="166" y="166"/>
    <p:text/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31">
    <p:pos x="10" y="10"/>
    <p:text/>
  </p:cm>
  <p:cm authorId="2" dt="2021-03-28T12:08:46.021" idx="32">
    <p:pos x="166" y="166"/>
    <p:text/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33">
    <p:pos x="10" y="10"/>
    <p:text/>
  </p:cm>
  <p:cm authorId="2" dt="2021-03-28T12:08:46.021" idx="34">
    <p:pos x="166" y="166"/>
    <p:text/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35">
    <p:pos x="10" y="10"/>
    <p:text/>
  </p:cm>
  <p:cm authorId="2" dt="2021-03-28T12:08:46.021" idx="36">
    <p:pos x="166" y="166"/>
    <p:text/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37">
    <p:pos x="10" y="10"/>
    <p:text/>
  </p:cm>
  <p:cm authorId="2" dt="2021-03-28T12:08:46.021" idx="38">
    <p:pos x="166" y="166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3">
    <p:pos x="10" y="10"/>
    <p:text/>
  </p:cm>
  <p:cm authorId="2" dt="2021-03-28T12:08:46.021" idx="4">
    <p:pos x="166" y="166"/>
    <p:text/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39">
    <p:pos x="10" y="10"/>
    <p:text/>
  </p:cm>
  <p:cm authorId="2" dt="2021-03-28T12:08:46.021" idx="40">
    <p:pos x="166" y="166"/>
    <p:text/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41">
    <p:pos x="10" y="10"/>
    <p:text/>
  </p:cm>
  <p:cm authorId="2" dt="2021-03-28T12:08:46.021" idx="42">
    <p:pos x="166" y="166"/>
    <p:text/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43">
    <p:pos x="10" y="10"/>
    <p:text/>
  </p:cm>
  <p:cm authorId="2" dt="2021-03-28T12:08:46.021" idx="44">
    <p:pos x="166" y="166"/>
    <p:text/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45">
    <p:pos x="10" y="10"/>
    <p:text/>
  </p:cm>
  <p:cm authorId="2" dt="2021-03-28T12:08:46.021" idx="46">
    <p:pos x="166" y="166"/>
    <p:text/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47">
    <p:pos x="10" y="10"/>
    <p:text/>
  </p:cm>
  <p:cm authorId="2" dt="2021-03-28T12:08:46.021" idx="48">
    <p:pos x="166" y="166"/>
    <p:text/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49">
    <p:pos x="10" y="10"/>
    <p:text/>
  </p:cm>
  <p:cm authorId="2" dt="2021-03-28T12:08:46.021" idx="50">
    <p:pos x="166" y="166"/>
    <p:text/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51">
    <p:pos x="10" y="10"/>
    <p:text/>
  </p:cm>
  <p:cm authorId="2" dt="2021-03-28T12:08:46.021" idx="52">
    <p:pos x="166" y="166"/>
    <p:text/>
  </p:cm>
</p:cmLst>
</file>

<file path=ppt/comments/comment2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53">
    <p:pos x="10" y="10"/>
    <p:text/>
  </p:cm>
  <p:cm authorId="2" dt="2021-03-28T12:08:46.021" idx="54">
    <p:pos x="166" y="166"/>
    <p:text/>
  </p:cm>
</p:cmLst>
</file>

<file path=ppt/comments/comment2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55">
    <p:pos x="10" y="10"/>
    <p:text/>
  </p:cm>
  <p:cm authorId="2" dt="2021-03-28T12:08:46.021" idx="56">
    <p:pos x="166" y="166"/>
    <p:text/>
  </p:cm>
</p:cmLst>
</file>

<file path=ppt/comments/comment2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57">
    <p:pos x="10" y="10"/>
    <p:text/>
  </p:cm>
  <p:cm authorId="2" dt="2021-03-28T12:08:46.021" idx="58">
    <p:pos x="166" y="166"/>
    <p:text/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5">
    <p:pos x="10" y="10"/>
    <p:text/>
  </p:cm>
  <p:cm authorId="2" dt="2021-03-28T12:08:46.021" idx="6">
    <p:pos x="166" y="166"/>
    <p:text/>
  </p:cm>
</p:cmLst>
</file>

<file path=ppt/comments/comment3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59">
    <p:pos x="10" y="10"/>
    <p:text/>
  </p:cm>
  <p:cm authorId="2" dt="2021-03-28T12:08:46.021" idx="60">
    <p:pos x="166" y="166"/>
    <p:text/>
  </p:cm>
</p:cmLst>
</file>

<file path=ppt/comments/comment3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61">
    <p:pos x="10" y="10"/>
    <p:text/>
  </p:cm>
  <p:cm authorId="2" dt="2021-03-28T12:08:46.021" idx="62">
    <p:pos x="166" y="166"/>
    <p:text/>
  </p:cm>
</p:cmLst>
</file>

<file path=ppt/comments/comment3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63">
    <p:pos x="10" y="10"/>
    <p:text/>
  </p:cm>
  <p:cm authorId="2" dt="2021-03-28T12:08:46.021" idx="64">
    <p:pos x="166" y="166"/>
    <p:text/>
  </p:cm>
</p:cmLst>
</file>

<file path=ppt/comments/comment3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65">
    <p:pos x="10" y="10"/>
    <p:text/>
  </p:cm>
  <p:cm authorId="2" dt="2021-03-28T12:08:46.021" idx="66">
    <p:pos x="166" y="166"/>
    <p:text/>
  </p:cm>
</p:cmLst>
</file>

<file path=ppt/comments/comment3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67">
    <p:pos x="10" y="10"/>
    <p:text/>
  </p:cm>
  <p:cm authorId="2" dt="2021-03-28T12:08:46.021" idx="68">
    <p:pos x="166" y="166"/>
    <p:text/>
  </p:cm>
</p:cmLst>
</file>

<file path=ppt/comments/comment3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69">
    <p:pos x="10" y="10"/>
    <p:text/>
  </p:cm>
  <p:cm authorId="2" dt="2021-03-28T12:08:46.021" idx="70">
    <p:pos x="166" y="166"/>
    <p:text/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7">
    <p:pos x="10" y="10"/>
    <p:text/>
  </p:cm>
  <p:cm authorId="2" dt="2021-03-28T12:08:46.021" idx="8">
    <p:pos x="166" y="166"/>
    <p:text/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9">
    <p:pos x="10" y="10"/>
    <p:text/>
  </p:cm>
  <p:cm authorId="2" dt="2021-03-28T12:08:46.021" idx="10">
    <p:pos x="166" y="166"/>
    <p:text/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11">
    <p:pos x="10" y="10"/>
    <p:text/>
  </p:cm>
  <p:cm authorId="2" dt="2021-03-28T12:08:46.021" idx="12">
    <p:pos x="166" y="166"/>
    <p:text/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13">
    <p:pos x="10" y="10"/>
    <p:text/>
  </p:cm>
  <p:cm authorId="2" dt="2021-03-28T12:08:46.021" idx="14">
    <p:pos x="166" y="166"/>
    <p:text/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15">
    <p:pos x="10" y="10"/>
    <p:text/>
  </p:cm>
  <p:cm authorId="2" dt="2021-03-28T12:08:46.021" idx="16">
    <p:pos x="166" y="166"/>
    <p:text/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8T12:06:40.728" idx="17">
    <p:pos x="10" y="10"/>
    <p:text/>
  </p:cm>
  <p:cm authorId="2" dt="2021-03-28T12:08:46.021" idx="18">
    <p:pos x="166" y="166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>
                <a:latin typeface="印品黑体" panose="00000500000000000000" pitchFamily="2" charset="-122"/>
              </a:rPr>
              <a:t>2021/4/26</a:t>
            </a:fld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>
                <a:latin typeface="印品黑体" panose="00000500000000000000" pitchFamily="2" charset="-122"/>
              </a:rPr>
              <a:t>‹#›</a:t>
            </a:fld>
            <a:endParaRPr lang="zh-CN" altLang="en-US" dirty="0">
              <a:latin typeface="印品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印品黑体" panose="00000500000000000000" pitchFamily="2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印品黑体" panose="00000500000000000000" pitchFamily="2" charset="-122"/>
              </a:defRPr>
            </a:lvl1pPr>
          </a:lstStyle>
          <a:p>
            <a:pPr>
              <a:defRPr/>
            </a:pPr>
            <a:fld id="{06024D97-E667-405D-B634-E583E2108D71}" type="datetimeFigureOut">
              <a:rPr lang="zh-CN" altLang="en-US" smtClean="0"/>
              <a:t>2021/4/26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印品黑体" panose="00000500000000000000" pitchFamily="2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印品黑体" panose="00000500000000000000" pitchFamily="2" charset="-122"/>
              </a:defRPr>
            </a:lvl1pPr>
          </a:lstStyle>
          <a:p>
            <a:fld id="{418F03C3-53C1-4F10-8DAF-D1F318E96C6E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印品黑体" panose="00000500000000000000" pitchFamily="2" charset="-122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印品黑体" panose="00000500000000000000" pitchFamily="2" charset="-122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印品黑体" panose="00000500000000000000" pitchFamily="2" charset="-122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印品黑体" panose="00000500000000000000" pitchFamily="2" charset="-122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印品黑体" panose="00000500000000000000" pitchFamily="2" charset="-122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2021/4/26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849225" cy="72320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2021/4/26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5" y="635"/>
            <a:ext cx="12858750" cy="72313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8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箭头: V 形 3"/>
          <p:cNvSpPr/>
          <p:nvPr userDrawn="1"/>
        </p:nvSpPr>
        <p:spPr>
          <a:xfrm>
            <a:off x="435610" y="224155"/>
            <a:ext cx="405130" cy="40513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6" name="等腰三角形 75"/>
          <p:cNvSpPr/>
          <p:nvPr userDrawn="1"/>
        </p:nvSpPr>
        <p:spPr>
          <a:xfrm rot="5400000">
            <a:off x="-146685" y="156845"/>
            <a:ext cx="852805" cy="540385"/>
          </a:xfrm>
          <a:prstGeom prst="triangle">
            <a:avLst/>
          </a:prstGeom>
          <a:solidFill>
            <a:srgbClr val="0767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6656" y="5177155"/>
            <a:ext cx="752744" cy="2098793"/>
            <a:chOff x="13891297" y="2075351"/>
            <a:chExt cx="1066248" cy="2972900"/>
          </a:xfrm>
        </p:grpSpPr>
        <p:sp>
          <p:nvSpPr>
            <p:cNvPr id="14" name="椭圆 13"/>
            <p:cNvSpPr/>
            <p:nvPr/>
          </p:nvSpPr>
          <p:spPr>
            <a:xfrm>
              <a:off x="13891297" y="2075351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4142396" y="2075351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4393495" y="2075351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4644594" y="2075351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4895693" y="2075351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3891297" y="2317938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4142396" y="2317938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4393495" y="2317938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4644594" y="2317938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4895693" y="2317938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3891297" y="2560526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4142396" y="2560526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4393495" y="2560526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4644594" y="2560526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4895693" y="2560526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3891297" y="2803113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4142396" y="2803113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4393495" y="2803113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4644594" y="2803113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14895693" y="2803113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13891297" y="3045700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14142396" y="3045700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14393495" y="3045700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4644594" y="3045700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4895693" y="3045700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13891297" y="3288288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4142396" y="3288288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4393495" y="3288288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4644594" y="3288288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4895693" y="3288288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3891297" y="3530875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14142396" y="3530875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4393495" y="3530875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4644594" y="3530875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4895693" y="3530875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3891297" y="3773462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4142396" y="3773462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14393495" y="3773462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4644594" y="3773462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14895693" y="3773462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13891297" y="4016050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14142396" y="4016050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14393495" y="4016050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4644594" y="4016050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14895693" y="4016050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13891297" y="4258637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14142396" y="4258637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14393495" y="4258637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4644594" y="4258637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4895693" y="4258637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13891297" y="4501224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14142396" y="4501224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4393495" y="4501224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4644594" y="4501224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14895693" y="4501224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3891297" y="4743811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4142396" y="4743811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14393495" y="4743811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14644594" y="4743811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14895693" y="4743811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13891297" y="4986399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14142396" y="4986399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4393495" y="4986399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14644594" y="4986399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4895693" y="4986399"/>
              <a:ext cx="61852" cy="618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5" name="矩形 134"/>
          <p:cNvSpPr/>
          <p:nvPr userDrawn="1"/>
        </p:nvSpPr>
        <p:spPr>
          <a:xfrm>
            <a:off x="635" y="7160260"/>
            <a:ext cx="12858750" cy="87630"/>
          </a:xfrm>
          <a:prstGeom prst="rect">
            <a:avLst/>
          </a:prstGeom>
          <a:solidFill>
            <a:srgbClr val="0767A3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图片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475" y="1461770"/>
            <a:ext cx="1497330" cy="1257935"/>
          </a:xfrm>
          <a:prstGeom prst="rect">
            <a:avLst/>
          </a:prstGeom>
        </p:spPr>
      </p:pic>
      <p:pic>
        <p:nvPicPr>
          <p:cNvPr id="77" name="图片 76" descr="图片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73215" y="1393190"/>
            <a:ext cx="1497330" cy="1257935"/>
          </a:xfrm>
          <a:prstGeom prst="rect">
            <a:avLst/>
          </a:prstGeom>
        </p:spPr>
      </p:pic>
      <p:pic>
        <p:nvPicPr>
          <p:cNvPr id="78" name="图片 77" descr="图片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66845" y="1461770"/>
            <a:ext cx="1497330" cy="1257935"/>
          </a:xfrm>
          <a:prstGeom prst="rect">
            <a:avLst/>
          </a:prstGeom>
        </p:spPr>
      </p:pic>
      <p:pic>
        <p:nvPicPr>
          <p:cNvPr id="79" name="图片 78" descr="图片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6020" y="1290955"/>
            <a:ext cx="1497330" cy="1257935"/>
          </a:xfrm>
          <a:prstGeom prst="rect">
            <a:avLst/>
          </a:prstGeom>
        </p:spPr>
      </p:pic>
      <p:pic>
        <p:nvPicPr>
          <p:cNvPr id="80" name="图片 79" descr="图片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1600" y="4476750"/>
            <a:ext cx="1497330" cy="1257935"/>
          </a:xfrm>
          <a:prstGeom prst="rect">
            <a:avLst/>
          </a:prstGeom>
        </p:spPr>
      </p:pic>
      <p:pic>
        <p:nvPicPr>
          <p:cNvPr id="85" name="图片 84" descr="图片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12280" y="4305300"/>
            <a:ext cx="1497330" cy="1257935"/>
          </a:xfrm>
          <a:prstGeom prst="rect">
            <a:avLst/>
          </a:prstGeom>
        </p:spPr>
      </p:pic>
      <p:pic>
        <p:nvPicPr>
          <p:cNvPr id="86" name="图片 85" descr="图片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66845" y="4305300"/>
            <a:ext cx="1497330" cy="1257935"/>
          </a:xfrm>
          <a:prstGeom prst="rect">
            <a:avLst/>
          </a:prstGeom>
        </p:spPr>
      </p:pic>
      <p:pic>
        <p:nvPicPr>
          <p:cNvPr id="87" name="图片 86" descr="图片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6020" y="4305300"/>
            <a:ext cx="1497330" cy="1257935"/>
          </a:xfrm>
          <a:prstGeom prst="rect">
            <a:avLst/>
          </a:prstGeom>
        </p:spPr>
      </p:pic>
      <p:sp>
        <p:nvSpPr>
          <p:cNvPr id="4" name="任意多边形: 形状 50"/>
          <p:cNvSpPr/>
          <p:nvPr userDrawn="1"/>
        </p:nvSpPr>
        <p:spPr>
          <a:xfrm rot="18932100">
            <a:off x="9102985" y="1473268"/>
            <a:ext cx="1159449" cy="1159449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767A3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51"/>
          <p:cNvSpPr/>
          <p:nvPr userDrawn="1"/>
        </p:nvSpPr>
        <p:spPr>
          <a:xfrm rot="18958199">
            <a:off x="10136715" y="3266146"/>
            <a:ext cx="462942" cy="46294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1"/>
          <p:cNvSpPr txBox="1"/>
          <p:nvPr userDrawn="1"/>
        </p:nvSpPr>
        <p:spPr>
          <a:xfrm>
            <a:off x="3907790" y="2265045"/>
            <a:ext cx="50374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rgbClr val="0661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</a:p>
        </p:txBody>
      </p:sp>
      <p:cxnSp>
        <p:nvCxnSpPr>
          <p:cNvPr id="89" name="直接连接符 88"/>
          <p:cNvCxnSpPr/>
          <p:nvPr userDrawn="1"/>
        </p:nvCxnSpPr>
        <p:spPr>
          <a:xfrm>
            <a:off x="3900805" y="3392170"/>
            <a:ext cx="5051425" cy="0"/>
          </a:xfrm>
          <a:prstGeom prst="line">
            <a:avLst/>
          </a:prstGeom>
          <a:ln>
            <a:solidFill>
              <a:srgbClr val="53535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文本框 6"/>
          <p:cNvSpPr txBox="1"/>
          <p:nvPr userDrawn="1"/>
        </p:nvSpPr>
        <p:spPr>
          <a:xfrm>
            <a:off x="4038600" y="3468370"/>
            <a:ext cx="47758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45" algn="dist" eaLnBrk="1" latinLnBrk="0" hangingPunct="1"/>
            <a:r>
              <a:rPr lang="zh-CN" altLang="en-US" sz="3200">
                <a:solidFill>
                  <a:schemeClr val="accent4">
                    <a:lumMod val="50000"/>
                  </a:schemeClr>
                </a:solidFill>
                <a:latin typeface="字魂73号-江南手书" panose="00000500000000000000" charset="-122"/>
                <a:ea typeface="字魂73号-江南手书" panose="00000500000000000000" charset="-122"/>
                <a:cs typeface="字魂73号-江南手书" panose="00000500000000000000" charset="-122"/>
              </a:rPr>
              <a:t>力学笃行  志存高远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2021/4/26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5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</a:defRPr>
            </a:lvl1pPr>
          </a:lstStyle>
          <a:p>
            <a:fld id="{32BF82D2-7A68-459D-A996-9BDDA2518FA4}" type="datetimeFigureOut">
              <a:rPr lang="zh-CN" altLang="en-US" smtClean="0"/>
              <a:t>2021/4/26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5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5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64565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印品黑体" panose="00000500000000000000" pitchFamily="2" charset="-122"/>
          <a:ea typeface="+mj-ea"/>
          <a:cs typeface="+mj-cs"/>
        </a:defRPr>
      </a:lvl1pPr>
    </p:titleStyle>
    <p:bodyStyle>
      <a:lvl1pPr marL="241300" indent="-241300" algn="l" defTabSz="964565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5" kern="1200">
          <a:solidFill>
            <a:schemeClr val="tx1"/>
          </a:solidFill>
          <a:latin typeface="印品黑体" panose="00000500000000000000" pitchFamily="2" charset="-122"/>
          <a:ea typeface="+mn-ea"/>
          <a:cs typeface="+mn-cs"/>
        </a:defRPr>
      </a:lvl1pPr>
      <a:lvl2pPr marL="723265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30" kern="1200">
          <a:solidFill>
            <a:schemeClr val="tx1"/>
          </a:solidFill>
          <a:latin typeface="印品黑体" panose="00000500000000000000" pitchFamily="2" charset="-122"/>
          <a:ea typeface="+mn-ea"/>
          <a:cs typeface="+mn-cs"/>
        </a:defRPr>
      </a:lvl2pPr>
      <a:lvl3pPr marL="120523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10" kern="1200">
          <a:solidFill>
            <a:schemeClr val="tx1"/>
          </a:solidFill>
          <a:latin typeface="印品黑体" panose="00000500000000000000" pitchFamily="2" charset="-122"/>
          <a:ea typeface="+mn-ea"/>
          <a:cs typeface="+mn-cs"/>
        </a:defRPr>
      </a:lvl3pPr>
      <a:lvl4pPr marL="168783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印品黑体" panose="00000500000000000000" pitchFamily="2" charset="-122"/>
          <a:ea typeface="+mn-ea"/>
          <a:cs typeface="+mn-cs"/>
        </a:defRPr>
      </a:lvl4pPr>
      <a:lvl5pPr marL="2169795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印品黑体" panose="00000500000000000000" pitchFamily="2" charset="-122"/>
          <a:ea typeface="+mn-ea"/>
          <a:cs typeface="+mn-cs"/>
        </a:defRPr>
      </a:lvl5pPr>
      <a:lvl6pPr marL="265176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3436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616325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9829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196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456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4653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2849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109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9306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7502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5699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1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omments" Target="../comments/comment23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3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56967" y="1528093"/>
            <a:ext cx="76060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4053240" y="3328819"/>
            <a:ext cx="4968552" cy="645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讲师：李忠国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版本管理系统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集中式版本管理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521527" y="1634307"/>
            <a:ext cx="1814946" cy="1634836"/>
            <a:chOff x="2008909" y="2410691"/>
            <a:chExt cx="1814946" cy="1634836"/>
          </a:xfrm>
        </p:grpSpPr>
        <p:sp>
          <p:nvSpPr>
            <p:cNvPr id="5" name="矩形 4"/>
            <p:cNvSpPr/>
            <p:nvPr/>
          </p:nvSpPr>
          <p:spPr>
            <a:xfrm>
              <a:off x="2008909" y="2410691"/>
              <a:ext cx="1814946" cy="1634836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499440" y="2604655"/>
              <a:ext cx="8338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rgbClr val="51515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计算机</a:t>
              </a:r>
              <a:r>
                <a:rPr kumimoji="1" lang="en-US" altLang="zh-CN" sz="1400" dirty="0">
                  <a:solidFill>
                    <a:srgbClr val="51515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A</a:t>
              </a:r>
              <a:endParaRPr kumimoji="1" lang="zh-CN" altLang="en-US" sz="14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2362199" y="3228109"/>
              <a:ext cx="1108364" cy="61652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rgbClr val="515151"/>
                  </a:solidFill>
                </a:rPr>
                <a:t>file</a:t>
              </a:r>
              <a:endParaRPr kumimoji="1" lang="zh-CN" altLang="en-US" dirty="0">
                <a:solidFill>
                  <a:srgbClr val="51515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521527" y="3825583"/>
            <a:ext cx="1814946" cy="1634836"/>
            <a:chOff x="2008909" y="2410691"/>
            <a:chExt cx="1814946" cy="1634836"/>
          </a:xfrm>
        </p:grpSpPr>
        <p:sp>
          <p:nvSpPr>
            <p:cNvPr id="10" name="矩形 9"/>
            <p:cNvSpPr/>
            <p:nvPr/>
          </p:nvSpPr>
          <p:spPr>
            <a:xfrm>
              <a:off x="2008909" y="2410691"/>
              <a:ext cx="1814946" cy="1634836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99440" y="2604655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rgbClr val="51515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计算机</a:t>
              </a:r>
              <a:r>
                <a:rPr kumimoji="1" lang="en-US" altLang="zh-CN" sz="1400" dirty="0">
                  <a:solidFill>
                    <a:srgbClr val="51515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B</a:t>
              </a:r>
              <a:endParaRPr kumimoji="1" lang="zh-CN" altLang="en-US" sz="14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2362199" y="3228109"/>
              <a:ext cx="1108364" cy="61652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rgbClr val="515151"/>
                  </a:solidFill>
                </a:rPr>
                <a:t>file</a:t>
              </a:r>
              <a:endParaRPr kumimoji="1" lang="zh-CN" altLang="en-US" dirty="0">
                <a:solidFill>
                  <a:srgbClr val="51515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065818" y="1634307"/>
            <a:ext cx="2133599" cy="3826112"/>
            <a:chOff x="7065818" y="1634307"/>
            <a:chExt cx="2133599" cy="3826112"/>
          </a:xfrm>
        </p:grpSpPr>
        <p:sp>
          <p:nvSpPr>
            <p:cNvPr id="14" name="矩形 13"/>
            <p:cNvSpPr/>
            <p:nvPr/>
          </p:nvSpPr>
          <p:spPr>
            <a:xfrm>
              <a:off x="7065818" y="1634307"/>
              <a:ext cx="2133599" cy="382611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556350" y="1828271"/>
              <a:ext cx="10631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rgbClr val="51515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版本服务器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225144" y="2245036"/>
            <a:ext cx="1814946" cy="3014492"/>
            <a:chOff x="7225144" y="2245036"/>
            <a:chExt cx="1814946" cy="3014492"/>
          </a:xfrm>
        </p:grpSpPr>
        <p:sp>
          <p:nvSpPr>
            <p:cNvPr id="17" name="矩形 16"/>
            <p:cNvSpPr/>
            <p:nvPr/>
          </p:nvSpPr>
          <p:spPr>
            <a:xfrm>
              <a:off x="7225144" y="2245036"/>
              <a:ext cx="1814946" cy="30144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762163" y="2439000"/>
              <a:ext cx="740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rgbClr val="51515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版本库</a:t>
              </a:r>
            </a:p>
          </p:txBody>
        </p:sp>
      </p:grpSp>
      <p:sp>
        <p:nvSpPr>
          <p:cNvPr id="19" name="圆角矩形 18"/>
          <p:cNvSpPr/>
          <p:nvPr/>
        </p:nvSpPr>
        <p:spPr>
          <a:xfrm>
            <a:off x="7502234" y="2900606"/>
            <a:ext cx="1260765" cy="46269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3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502233" y="3710737"/>
            <a:ext cx="1260765" cy="46269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2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7502232" y="4543908"/>
            <a:ext cx="1260765" cy="46269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1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cxnSp>
        <p:nvCxnSpPr>
          <p:cNvPr id="23" name="直线箭头连接符 22"/>
          <p:cNvCxnSpPr>
            <a:endCxn id="20" idx="2"/>
          </p:cNvCxnSpPr>
          <p:nvPr/>
        </p:nvCxnSpPr>
        <p:spPr>
          <a:xfrm flipV="1">
            <a:off x="8132614" y="4173435"/>
            <a:ext cx="2" cy="370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20" idx="0"/>
            <a:endCxn id="19" idx="2"/>
          </p:cNvCxnSpPr>
          <p:nvPr/>
        </p:nvCxnSpPr>
        <p:spPr>
          <a:xfrm flipV="1">
            <a:off x="8132616" y="3363304"/>
            <a:ext cx="1" cy="3474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stCxn id="2" idx="3"/>
            <a:endCxn id="19" idx="1"/>
          </p:cNvCxnSpPr>
          <p:nvPr/>
        </p:nvCxnSpPr>
        <p:spPr>
          <a:xfrm>
            <a:off x="3983181" y="2759989"/>
            <a:ext cx="3519053" cy="371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stCxn id="13" idx="3"/>
            <a:endCxn id="20" idx="1"/>
          </p:cNvCxnSpPr>
          <p:nvPr/>
        </p:nvCxnSpPr>
        <p:spPr>
          <a:xfrm flipV="1">
            <a:off x="3983181" y="3942086"/>
            <a:ext cx="3519052" cy="100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2998051" y="5858431"/>
            <a:ext cx="6042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集中式版本管理软件的</a:t>
            </a:r>
            <a:r>
              <a:rPr kumimoji="1" lang="zh-CN" altLang="en-US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特点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是，代码的</a:t>
            </a:r>
            <a:r>
              <a:rPr kumimoji="1" lang="zh-CN" altLang="en-US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版本集中到一个服务器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上。</a:t>
            </a:r>
            <a:endParaRPr kumimoji="1" lang="en-US" altLang="zh-CN" sz="1600" dirty="0">
              <a:solidFill>
                <a:srgbClr val="51515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问题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是，如果</a:t>
            </a:r>
            <a:r>
              <a:rPr kumimoji="1" lang="zh-CN" altLang="en-US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没有网络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或者</a:t>
            </a:r>
            <a:r>
              <a:rPr kumimoji="1" lang="zh-CN" altLang="en-US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服务器崩溃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，将</a:t>
            </a:r>
            <a:r>
              <a:rPr kumimoji="1" lang="zh-CN" altLang="en-US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无法进行版本管理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版本管理系统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分布式版本管理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2521526" y="1457272"/>
            <a:ext cx="3283527" cy="2312970"/>
            <a:chOff x="2521526" y="1457272"/>
            <a:chExt cx="3283527" cy="2312970"/>
          </a:xfrm>
        </p:grpSpPr>
        <p:sp>
          <p:nvSpPr>
            <p:cNvPr id="5" name="矩形 4"/>
            <p:cNvSpPr/>
            <p:nvPr/>
          </p:nvSpPr>
          <p:spPr>
            <a:xfrm>
              <a:off x="2521526" y="1457272"/>
              <a:ext cx="3283527" cy="231297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770758" y="1837925"/>
              <a:ext cx="8338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rgbClr val="51515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计算机</a:t>
              </a:r>
              <a:r>
                <a:rPr kumimoji="1" lang="en-US" altLang="zh-CN" sz="1400" dirty="0">
                  <a:solidFill>
                    <a:srgbClr val="51515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A</a:t>
              </a:r>
              <a:endParaRPr kumimoji="1" lang="zh-CN" altLang="en-US" sz="14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2671617" y="2451726"/>
              <a:ext cx="675404" cy="44687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rgbClr val="515151"/>
                  </a:solidFill>
                </a:rPr>
                <a:t>file</a:t>
              </a:r>
              <a:endParaRPr kumimoji="1" lang="zh-CN" altLang="en-US" dirty="0">
                <a:solidFill>
                  <a:srgbClr val="51515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333292" y="1837925"/>
            <a:ext cx="2133599" cy="3826112"/>
            <a:chOff x="7065818" y="1634307"/>
            <a:chExt cx="2133599" cy="3826112"/>
          </a:xfrm>
        </p:grpSpPr>
        <p:sp>
          <p:nvSpPr>
            <p:cNvPr id="14" name="矩形 13"/>
            <p:cNvSpPr/>
            <p:nvPr/>
          </p:nvSpPr>
          <p:spPr>
            <a:xfrm>
              <a:off x="7065818" y="1634307"/>
              <a:ext cx="2133599" cy="382611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556350" y="1828271"/>
              <a:ext cx="10631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rgbClr val="51515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版本服务器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492618" y="2448654"/>
            <a:ext cx="1814946" cy="3014492"/>
            <a:chOff x="7225144" y="2245036"/>
            <a:chExt cx="1814946" cy="3014492"/>
          </a:xfrm>
        </p:grpSpPr>
        <p:sp>
          <p:nvSpPr>
            <p:cNvPr id="17" name="矩形 16"/>
            <p:cNvSpPr/>
            <p:nvPr/>
          </p:nvSpPr>
          <p:spPr>
            <a:xfrm>
              <a:off x="7225144" y="2245036"/>
              <a:ext cx="1814946" cy="30144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762163" y="2439000"/>
              <a:ext cx="740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rgbClr val="51515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版本库</a:t>
              </a:r>
            </a:p>
          </p:txBody>
        </p:sp>
      </p:grpSp>
      <p:sp>
        <p:nvSpPr>
          <p:cNvPr id="19" name="圆角矩形 18"/>
          <p:cNvSpPr/>
          <p:nvPr/>
        </p:nvSpPr>
        <p:spPr>
          <a:xfrm>
            <a:off x="7769708" y="3104224"/>
            <a:ext cx="1260765" cy="4626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3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769707" y="3914355"/>
            <a:ext cx="1260765" cy="462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2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7769706" y="4747526"/>
            <a:ext cx="1260765" cy="46269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1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cxnSp>
        <p:nvCxnSpPr>
          <p:cNvPr id="23" name="直线箭头连接符 22"/>
          <p:cNvCxnSpPr>
            <a:endCxn id="20" idx="2"/>
          </p:cNvCxnSpPr>
          <p:nvPr/>
        </p:nvCxnSpPr>
        <p:spPr>
          <a:xfrm flipV="1">
            <a:off x="8400088" y="4377053"/>
            <a:ext cx="2" cy="370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20" idx="0"/>
            <a:endCxn id="19" idx="2"/>
          </p:cNvCxnSpPr>
          <p:nvPr/>
        </p:nvCxnSpPr>
        <p:spPr>
          <a:xfrm flipV="1">
            <a:off x="8400090" y="3566922"/>
            <a:ext cx="1" cy="3474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4149494" y="3145512"/>
            <a:ext cx="1207831" cy="30838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1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cxnSp>
        <p:nvCxnSpPr>
          <p:cNvPr id="34" name="直线箭头连接符 33"/>
          <p:cNvCxnSpPr/>
          <p:nvPr/>
        </p:nvCxnSpPr>
        <p:spPr>
          <a:xfrm flipV="1">
            <a:off x="4753412" y="2358657"/>
            <a:ext cx="1" cy="231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 flipV="1">
            <a:off x="4753408" y="2907174"/>
            <a:ext cx="1" cy="231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2521526" y="3935842"/>
            <a:ext cx="3283527" cy="2312970"/>
            <a:chOff x="2521526" y="3935842"/>
            <a:chExt cx="3283527" cy="2312970"/>
          </a:xfrm>
        </p:grpSpPr>
        <p:sp>
          <p:nvSpPr>
            <p:cNvPr id="42" name="矩形 41"/>
            <p:cNvSpPr/>
            <p:nvPr/>
          </p:nvSpPr>
          <p:spPr>
            <a:xfrm>
              <a:off x="2521526" y="3935842"/>
              <a:ext cx="3283527" cy="231297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770758" y="4306841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rgbClr val="51515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计算机</a:t>
              </a:r>
              <a:r>
                <a:rPr kumimoji="1" lang="en-US" altLang="zh-CN" sz="1400" dirty="0">
                  <a:solidFill>
                    <a:srgbClr val="51515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B</a:t>
              </a:r>
              <a:endParaRPr kumimoji="1" lang="zh-CN" altLang="en-US" sz="14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2671617" y="4930296"/>
              <a:ext cx="675404" cy="44687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rgbClr val="515151"/>
                  </a:solidFill>
                </a:rPr>
                <a:t>file</a:t>
              </a:r>
              <a:endParaRPr kumimoji="1" lang="zh-CN" altLang="en-US" dirty="0">
                <a:solidFill>
                  <a:srgbClr val="515151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884040" y="4091918"/>
            <a:ext cx="1738745" cy="2009114"/>
            <a:chOff x="7225144" y="2245036"/>
            <a:chExt cx="1814946" cy="3014492"/>
          </a:xfrm>
        </p:grpSpPr>
        <p:sp>
          <p:nvSpPr>
            <p:cNvPr id="53" name="矩形 52"/>
            <p:cNvSpPr/>
            <p:nvPr/>
          </p:nvSpPr>
          <p:spPr>
            <a:xfrm>
              <a:off x="7225144" y="2245036"/>
              <a:ext cx="1814946" cy="30144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7762163" y="2439000"/>
              <a:ext cx="740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rgbClr val="51515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版本库</a:t>
              </a:r>
            </a:p>
          </p:txBody>
        </p:sp>
      </p:grpSp>
      <p:sp>
        <p:nvSpPr>
          <p:cNvPr id="49" name="圆角矩形 48"/>
          <p:cNvSpPr/>
          <p:nvPr/>
        </p:nvSpPr>
        <p:spPr>
          <a:xfrm>
            <a:off x="4149496" y="4528846"/>
            <a:ext cx="1207831" cy="3083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3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4149495" y="5068786"/>
            <a:ext cx="1207831" cy="3083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2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4149494" y="5624082"/>
            <a:ext cx="1207831" cy="30838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1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cxnSp>
        <p:nvCxnSpPr>
          <p:cNvPr id="52" name="直线箭头连接符 51"/>
          <p:cNvCxnSpPr>
            <a:stCxn id="50" idx="0"/>
            <a:endCxn id="49" idx="2"/>
          </p:cNvCxnSpPr>
          <p:nvPr/>
        </p:nvCxnSpPr>
        <p:spPr>
          <a:xfrm flipV="1">
            <a:off x="4753412" y="4837227"/>
            <a:ext cx="1" cy="231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/>
          <p:nvPr/>
        </p:nvCxnSpPr>
        <p:spPr>
          <a:xfrm flipV="1">
            <a:off x="4753408" y="5385744"/>
            <a:ext cx="1" cy="231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44" idx="3"/>
            <a:endCxn id="50" idx="1"/>
          </p:cNvCxnSpPr>
          <p:nvPr/>
        </p:nvCxnSpPr>
        <p:spPr>
          <a:xfrm>
            <a:off x="3347021" y="5153732"/>
            <a:ext cx="802474" cy="692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/>
          <p:cNvCxnSpPr>
            <a:stCxn id="2" idx="3"/>
          </p:cNvCxnSpPr>
          <p:nvPr/>
        </p:nvCxnSpPr>
        <p:spPr>
          <a:xfrm>
            <a:off x="3347021" y="2675162"/>
            <a:ext cx="802474" cy="692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/>
          <p:cNvCxnSpPr>
            <a:stCxn id="2" idx="3"/>
          </p:cNvCxnSpPr>
          <p:nvPr/>
        </p:nvCxnSpPr>
        <p:spPr>
          <a:xfrm flipV="1">
            <a:off x="3347021" y="2204467"/>
            <a:ext cx="802475" cy="4706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/>
          <p:cNvCxnSpPr>
            <a:endCxn id="49" idx="1"/>
          </p:cNvCxnSpPr>
          <p:nvPr/>
        </p:nvCxnSpPr>
        <p:spPr>
          <a:xfrm flipV="1">
            <a:off x="3347021" y="4683037"/>
            <a:ext cx="802475" cy="4706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/>
        </p:nvGrpSpPr>
        <p:grpSpPr>
          <a:xfrm>
            <a:off x="5622778" y="2477560"/>
            <a:ext cx="1869833" cy="307777"/>
            <a:chOff x="5622778" y="2477560"/>
            <a:chExt cx="1869833" cy="307777"/>
          </a:xfrm>
        </p:grpSpPr>
        <p:cxnSp>
          <p:nvCxnSpPr>
            <p:cNvPr id="81" name="直线箭头连接符 80"/>
            <p:cNvCxnSpPr/>
            <p:nvPr/>
          </p:nvCxnSpPr>
          <p:spPr>
            <a:xfrm>
              <a:off x="5622778" y="2726918"/>
              <a:ext cx="1869833" cy="0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3" name="文本框 82"/>
            <p:cNvSpPr txBox="1"/>
            <p:nvPr/>
          </p:nvSpPr>
          <p:spPr>
            <a:xfrm>
              <a:off x="6342072" y="2477560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chemeClr val="bg2">
                      <a:lumMod val="50000"/>
                    </a:scheme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推送</a:t>
              </a: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5622777" y="2999472"/>
            <a:ext cx="1869834" cy="307777"/>
            <a:chOff x="5622777" y="2999472"/>
            <a:chExt cx="1869834" cy="307777"/>
          </a:xfrm>
        </p:grpSpPr>
        <p:cxnSp>
          <p:nvCxnSpPr>
            <p:cNvPr id="82" name="直线箭头连接符 81"/>
            <p:cNvCxnSpPr/>
            <p:nvPr/>
          </p:nvCxnSpPr>
          <p:spPr>
            <a:xfrm flipH="1">
              <a:off x="5622777" y="3254105"/>
              <a:ext cx="1869834" cy="10938"/>
            </a:xfrm>
            <a:prstGeom prst="straightConnector1">
              <a:avLst/>
            </a:prstGeom>
            <a:ln>
              <a:solidFill>
                <a:srgbClr val="91919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5" name="文本框 84"/>
            <p:cNvSpPr txBox="1"/>
            <p:nvPr/>
          </p:nvSpPr>
          <p:spPr>
            <a:xfrm>
              <a:off x="6337530" y="2999472"/>
              <a:ext cx="537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rgbClr val="49504F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拉取</a:t>
              </a: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5622778" y="4482206"/>
            <a:ext cx="1869833" cy="307777"/>
            <a:chOff x="5622778" y="2477560"/>
            <a:chExt cx="1869833" cy="307777"/>
          </a:xfrm>
        </p:grpSpPr>
        <p:cxnSp>
          <p:nvCxnSpPr>
            <p:cNvPr id="90" name="直线箭头连接符 89"/>
            <p:cNvCxnSpPr/>
            <p:nvPr/>
          </p:nvCxnSpPr>
          <p:spPr>
            <a:xfrm>
              <a:off x="5622778" y="2726918"/>
              <a:ext cx="1869833" cy="0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91" name="文本框 90"/>
            <p:cNvSpPr txBox="1"/>
            <p:nvPr/>
          </p:nvSpPr>
          <p:spPr>
            <a:xfrm>
              <a:off x="6342072" y="2477560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chemeClr val="bg2">
                      <a:lumMod val="50000"/>
                    </a:scheme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推送</a:t>
              </a: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5622777" y="5004118"/>
            <a:ext cx="1869834" cy="307777"/>
            <a:chOff x="5622777" y="2999472"/>
            <a:chExt cx="1869834" cy="307777"/>
          </a:xfrm>
        </p:grpSpPr>
        <p:cxnSp>
          <p:nvCxnSpPr>
            <p:cNvPr id="93" name="直线箭头连接符 92"/>
            <p:cNvCxnSpPr/>
            <p:nvPr/>
          </p:nvCxnSpPr>
          <p:spPr>
            <a:xfrm flipH="1">
              <a:off x="5622777" y="3254105"/>
              <a:ext cx="1869834" cy="10938"/>
            </a:xfrm>
            <a:prstGeom prst="straightConnector1">
              <a:avLst/>
            </a:prstGeom>
            <a:ln>
              <a:solidFill>
                <a:srgbClr val="91919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4" name="文本框 93"/>
            <p:cNvSpPr txBox="1"/>
            <p:nvPr/>
          </p:nvSpPr>
          <p:spPr>
            <a:xfrm>
              <a:off x="6337530" y="2999472"/>
              <a:ext cx="537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rgbClr val="49504F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拉取</a:t>
              </a:r>
            </a:p>
          </p:txBody>
        </p:sp>
      </p:grpSp>
      <p:sp>
        <p:nvSpPr>
          <p:cNvPr id="96" name="圆角矩形 95"/>
          <p:cNvSpPr/>
          <p:nvPr/>
        </p:nvSpPr>
        <p:spPr>
          <a:xfrm>
            <a:off x="4144573" y="2052833"/>
            <a:ext cx="1207831" cy="3083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3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sp>
        <p:nvSpPr>
          <p:cNvPr id="97" name="圆角矩形 96"/>
          <p:cNvSpPr/>
          <p:nvPr/>
        </p:nvSpPr>
        <p:spPr>
          <a:xfrm>
            <a:off x="4152828" y="2585932"/>
            <a:ext cx="1207831" cy="3083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2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140578" y="5912169"/>
            <a:ext cx="6042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分布式版本管理软件的</a:t>
            </a:r>
            <a:r>
              <a:rPr kumimoji="1" lang="zh-CN" altLang="en-US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特点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是，代码的</a:t>
            </a:r>
            <a:r>
              <a:rPr kumimoji="1" lang="zh-CN" altLang="en-US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版本分布到每个计算机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上。</a:t>
            </a:r>
            <a:endParaRPr kumimoji="1" lang="en-US" altLang="zh-CN" sz="1600" dirty="0">
              <a:solidFill>
                <a:srgbClr val="51515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99%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的操作都是在自己的计算机上完成。</a:t>
            </a:r>
            <a:endParaRPr kumimoji="1" lang="en-US" altLang="zh-CN" sz="1600" dirty="0">
              <a:solidFill>
                <a:srgbClr val="51515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33" grpId="0" bldLvl="0" animBg="1"/>
      <p:bldP spid="49" grpId="0" bldLvl="0" animBg="1"/>
      <p:bldP spid="50" grpId="0" bldLvl="0" animBg="1"/>
      <p:bldP spid="51" grpId="0" bldLvl="0" animBg="1"/>
      <p:bldP spid="96" grpId="0" bldLvl="0" animBg="1"/>
      <p:bldP spid="97" grpId="1" bldLvl="0" animBg="1"/>
      <p:bldP spid="9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版本管理软件众多，但用法基本类似。</a:t>
            </a:r>
            <a:endParaRPr lang="en-US" altLang="zh-CN" dirty="0"/>
          </a:p>
          <a:p>
            <a:r>
              <a:rPr lang="en-US" altLang="zh-CN" dirty="0"/>
              <a:t>Git</a:t>
            </a:r>
            <a:r>
              <a:rPr lang="zh-CN" altLang="en-US" dirty="0"/>
              <a:t>是众多版本管理软件中，极其优秀的一个，我们学习它。</a:t>
            </a:r>
            <a:endParaRPr lang="en-US" altLang="zh-CN" dirty="0"/>
          </a:p>
          <a:p>
            <a:r>
              <a:rPr lang="zh-CN" altLang="en-US" dirty="0"/>
              <a:t>和其他版本管理软件一样，通过</a:t>
            </a:r>
            <a:r>
              <a:rPr lang="en-US" altLang="zh-CN" dirty="0"/>
              <a:t>Git</a:t>
            </a:r>
            <a:r>
              <a:rPr lang="zh-CN" altLang="en-US" dirty="0"/>
              <a:t>可以记录代码的版本，配合远程仓库可以实现多人协作开发。</a:t>
            </a:r>
            <a:endParaRPr lang="en-US" altLang="zh-CN" dirty="0"/>
          </a:p>
          <a:p>
            <a:r>
              <a:rPr lang="en-US" altLang="zh-CN" dirty="0"/>
              <a:t>Git</a:t>
            </a:r>
            <a:r>
              <a:rPr lang="zh-CN" altLang="en-US" dirty="0"/>
              <a:t>是软件开发人员必备的武器，每个程序员都应该掌握。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813115" y="15973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版本管理系统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小结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文本框 96"/>
          <p:cNvSpPr txBox="1"/>
          <p:nvPr/>
        </p:nvSpPr>
        <p:spPr>
          <a:xfrm>
            <a:off x="2756967" y="2752725"/>
            <a:ext cx="12065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4773295" y="2824480"/>
            <a:ext cx="40989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安装</a:t>
            </a:r>
            <a:r>
              <a:rPr kumimoji="1"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</a:t>
            </a:r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及必要配置</a:t>
            </a: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dist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4740275" y="3531235"/>
            <a:ext cx="1795145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19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第二小节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813116" y="1561678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通过</a:t>
            </a:r>
            <a:r>
              <a:rPr lang="en-US" altLang="zh-CN" dirty="0"/>
              <a:t>Git</a:t>
            </a:r>
            <a:r>
              <a:rPr lang="zh-CN" altLang="en-US" dirty="0"/>
              <a:t>官网，即可下载到</a:t>
            </a:r>
            <a:r>
              <a:rPr lang="en-US" altLang="zh-CN" dirty="0"/>
              <a:t>Git</a:t>
            </a:r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813115" y="15973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安装</a:t>
            </a:r>
            <a:r>
              <a:rPr kumimoji="1" lang="en-US" altLang="zh-CN" dirty="0"/>
              <a:t>Git</a:t>
            </a:r>
            <a:r>
              <a:rPr kumimoji="1" lang="zh-CN" altLang="en-US" dirty="0"/>
              <a:t>及必要配置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813115" y="85562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获取</a:t>
            </a:r>
            <a:r>
              <a:rPr kumimoji="1" lang="en-US" altLang="zh-CN" dirty="0"/>
              <a:t>Git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85" y="2214245"/>
            <a:ext cx="6019995" cy="2819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77313" y="5570281"/>
            <a:ext cx="6139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PS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Git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官网，除了可以下载</a:t>
            </a:r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Git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，还有完整的文档及入门教程哟</a:t>
            </a:r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~~~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956626" y="148992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一直下一步安装即可。</a:t>
            </a:r>
            <a:endParaRPr lang="en-US" altLang="zh-CN" dirty="0"/>
          </a:p>
          <a:p>
            <a:r>
              <a:rPr kumimoji="1" lang="zh-CN" altLang="en-US" dirty="0"/>
              <a:t>如果你不想安装在</a:t>
            </a:r>
            <a:r>
              <a:rPr kumimoji="1" lang="en-US" altLang="zh-CN" dirty="0"/>
              <a:t>C</a:t>
            </a:r>
            <a:r>
              <a:rPr kumimoji="1" lang="zh-CN" altLang="en-US" dirty="0"/>
              <a:t>盘，则把路径中的</a:t>
            </a:r>
            <a:r>
              <a:rPr kumimoji="1" lang="en-US" altLang="zh-CN" dirty="0"/>
              <a:t>C</a:t>
            </a:r>
            <a:r>
              <a:rPr kumimoji="1" lang="zh-CN" altLang="en-US" dirty="0"/>
              <a:t>修改为</a:t>
            </a:r>
            <a:r>
              <a:rPr kumimoji="1" lang="en-US" altLang="zh-CN" dirty="0"/>
              <a:t>D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E</a:t>
            </a:r>
            <a:r>
              <a:rPr kumimoji="1" lang="zh-CN" altLang="en-US" dirty="0"/>
              <a:t>即可。</a:t>
            </a:r>
            <a:endParaRPr kumimoji="1" lang="en-US" altLang="zh-CN" dirty="0"/>
          </a:p>
          <a:p>
            <a:r>
              <a:rPr kumimoji="1" lang="zh-CN" altLang="en-US" dirty="0"/>
              <a:t>安装成功后，桌面不会有任何图标</a:t>
            </a:r>
            <a:endParaRPr kumimoji="1" lang="en-US" altLang="zh-CN" dirty="0"/>
          </a:p>
          <a:p>
            <a:r>
              <a:rPr kumimoji="1" lang="zh-CN" altLang="en-US" dirty="0"/>
              <a:t>在任何文件夹空白处，点击鼠标右键，看到多了两个右键菜单，表示安装成功</a:t>
            </a:r>
            <a:endParaRPr kumimoji="1" lang="en-US" altLang="zh-CN" dirty="0"/>
          </a:p>
          <a:p>
            <a:r>
              <a:rPr kumimoji="1" lang="en-US" altLang="zh-CN" dirty="0"/>
              <a:t>Mac</a:t>
            </a:r>
            <a:r>
              <a:rPr kumimoji="1" lang="zh-CN" altLang="en-US" dirty="0"/>
              <a:t>系统，打开终端，输入 </a:t>
            </a:r>
            <a:r>
              <a:rPr kumimoji="1" lang="en-US" altLang="zh-CN" dirty="0">
                <a:solidFill>
                  <a:srgbClr val="AD2B26"/>
                </a:solidFill>
              </a:rPr>
              <a:t>git</a:t>
            </a:r>
            <a:r>
              <a:rPr kumimoji="1" lang="zh-CN" altLang="en-US" dirty="0">
                <a:solidFill>
                  <a:srgbClr val="AD2B26"/>
                </a:solidFill>
              </a:rPr>
              <a:t> </a:t>
            </a:r>
            <a:r>
              <a:rPr kumimoji="1" lang="en-US" altLang="zh-CN" dirty="0">
                <a:solidFill>
                  <a:srgbClr val="AD2B26"/>
                </a:solidFill>
              </a:rPr>
              <a:t>--version</a:t>
            </a:r>
            <a:r>
              <a:rPr kumimoji="1" lang="zh-CN" altLang="en-US" dirty="0">
                <a:solidFill>
                  <a:srgbClr val="AD2B26"/>
                </a:solidFill>
              </a:rPr>
              <a:t> </a:t>
            </a:r>
            <a:r>
              <a:rPr kumimoji="1" lang="zh-CN" altLang="en-US" dirty="0"/>
              <a:t>回车，看到</a:t>
            </a:r>
            <a:r>
              <a:rPr kumimoji="1" lang="en-US" altLang="zh-CN" dirty="0"/>
              <a:t>Git</a:t>
            </a:r>
            <a:r>
              <a:rPr kumimoji="1" lang="zh-CN" altLang="en-US" dirty="0"/>
              <a:t>版本号表示安装成功 </a:t>
            </a:r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956625" y="8797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安装</a:t>
            </a:r>
            <a:r>
              <a:rPr kumimoji="1" lang="en-US" altLang="zh-CN" dirty="0"/>
              <a:t>Git</a:t>
            </a:r>
            <a:r>
              <a:rPr kumimoji="1" lang="zh-CN" altLang="en-US" dirty="0"/>
              <a:t>及必要配置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956625" y="78387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安装</a:t>
            </a:r>
            <a:r>
              <a:rPr kumimoji="1" lang="en-US" altLang="zh-CN" dirty="0"/>
              <a:t>Git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996" y="1602740"/>
            <a:ext cx="2527300" cy="379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813116" y="1571838"/>
            <a:ext cx="10749598" cy="1782867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当我们使用</a:t>
            </a:r>
            <a:r>
              <a:rPr kumimoji="1" lang="en-US" altLang="zh-CN" dirty="0"/>
              <a:t>Git</a:t>
            </a:r>
            <a:r>
              <a:rPr kumimoji="1" lang="zh-CN" altLang="en-US" dirty="0"/>
              <a:t>记录代码的版本的时候，</a:t>
            </a:r>
            <a:r>
              <a:rPr kumimoji="1" lang="en-US" altLang="zh-CN" dirty="0"/>
              <a:t>Git</a:t>
            </a:r>
            <a:r>
              <a:rPr kumimoji="1" lang="zh-CN" altLang="en-US" dirty="0"/>
              <a:t>需要知道你是谁？也就是提交代码的人是谁？</a:t>
            </a:r>
            <a:endParaRPr kumimoji="1" lang="en-US" altLang="zh-CN" dirty="0"/>
          </a:p>
          <a:p>
            <a:r>
              <a:rPr kumimoji="1" lang="en-US" altLang="zh-CN" dirty="0"/>
              <a:t>Git</a:t>
            </a:r>
            <a:r>
              <a:rPr kumimoji="1" lang="zh-CN" altLang="en-US" dirty="0"/>
              <a:t>要求，必须配置一个用户名和一个邮箱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用户名，理论上随意配置，但最好配置成和你的 码云、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相同的用户名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邮箱，理论上随意配置，但最好配置成和你的 码云、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相同的邮箱</a:t>
            </a:r>
            <a:endParaRPr kumimoji="1" lang="en-US" altLang="zh-CN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813115" y="15973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安装</a:t>
            </a:r>
            <a:r>
              <a:rPr kumimoji="1" lang="en-US" altLang="zh-CN" dirty="0"/>
              <a:t>Git</a:t>
            </a:r>
            <a:r>
              <a:rPr kumimoji="1" lang="zh-CN" altLang="en-US" dirty="0"/>
              <a:t>及必要配置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813115" y="86578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必要配置</a:t>
            </a:r>
          </a:p>
        </p:txBody>
      </p:sp>
      <p:sp>
        <p:nvSpPr>
          <p:cNvPr id="10" name="矩形 9"/>
          <p:cNvSpPr/>
          <p:nvPr/>
        </p:nvSpPr>
        <p:spPr>
          <a:xfrm>
            <a:off x="1047115" y="3799205"/>
            <a:ext cx="10302240" cy="233680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47187" y="3871675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具体操作</a:t>
            </a:r>
          </a:p>
        </p:txBody>
      </p:sp>
      <p:sp>
        <p:nvSpPr>
          <p:cNvPr id="13" name="矩形 12"/>
          <p:cNvSpPr/>
          <p:nvPr/>
        </p:nvSpPr>
        <p:spPr>
          <a:xfrm>
            <a:off x="2000483" y="4438340"/>
            <a:ext cx="8566552" cy="1031564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windows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用户，在任何文件夹空白处，鼠标右键，打开 “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Git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Bash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Here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”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;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Mac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用户打开终端窗口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、在出现的终端窗口中，输入 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git config --global </a:t>
            </a:r>
            <a:r>
              <a:rPr lang="en-US" altLang="zh-CN" sz="1400" dirty="0" err="1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user.name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"xxx"</a:t>
            </a: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sz="1400" dirty="0">
                <a:solidFill>
                  <a:srgbClr val="49504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，回车执行该命令，用以配置用户名</a:t>
            </a:r>
            <a:endParaRPr lang="en-US" altLang="zh-CN" sz="1400" dirty="0">
              <a:solidFill>
                <a:srgbClr val="49504F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、在出现的终端窗口中，输入 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git config --global </a:t>
            </a:r>
            <a:r>
              <a:rPr lang="en-US" altLang="zh-CN" sz="1400" dirty="0" err="1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user.email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"xxx"</a:t>
            </a: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sz="1400" dirty="0">
                <a:solidFill>
                  <a:srgbClr val="49504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，回车执行该命令，用以配置邮箱</a:t>
            </a:r>
            <a:endParaRPr lang="en-US" altLang="zh-CN" sz="1400" dirty="0">
              <a:solidFill>
                <a:srgbClr val="49504F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文本框 96"/>
          <p:cNvSpPr txBox="1"/>
          <p:nvPr/>
        </p:nvSpPr>
        <p:spPr>
          <a:xfrm>
            <a:off x="2756967" y="2752725"/>
            <a:ext cx="12065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4773295" y="2824480"/>
            <a:ext cx="22447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初体验</a:t>
            </a: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dist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4740275" y="3531235"/>
            <a:ext cx="1795145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19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第三小节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956626" y="1561678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假设我们开发一个项目，首先</a:t>
            </a:r>
            <a:r>
              <a:rPr lang="zh-CN" altLang="en-US" dirty="0">
                <a:solidFill>
                  <a:srgbClr val="AD2B26"/>
                </a:solidFill>
              </a:rPr>
              <a:t>进入到项目目录中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zh-CN" altLang="en-US" dirty="0"/>
              <a:t>文件夹空白处，鼠标右键，打开 “</a:t>
            </a:r>
            <a:r>
              <a:rPr lang="en-US" altLang="zh-CN" dirty="0"/>
              <a:t>Git</a:t>
            </a:r>
            <a:r>
              <a:rPr lang="zh-CN" altLang="en-US" dirty="0"/>
              <a:t> </a:t>
            </a:r>
            <a:r>
              <a:rPr lang="en-US" altLang="zh-CN" dirty="0"/>
              <a:t>Bash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” 窗口</a:t>
            </a:r>
            <a:endParaRPr lang="en-US" altLang="zh-CN" dirty="0"/>
          </a:p>
          <a:p>
            <a:r>
              <a:rPr lang="zh-CN" altLang="en-US" dirty="0"/>
              <a:t>执行 </a:t>
            </a:r>
            <a:r>
              <a:rPr lang="en-US" altLang="zh-CN" dirty="0">
                <a:solidFill>
                  <a:srgbClr val="AD2B26"/>
                </a:solidFill>
              </a:rPr>
              <a:t>git</a:t>
            </a:r>
            <a:r>
              <a:rPr lang="zh-CN" altLang="en-US" dirty="0">
                <a:solidFill>
                  <a:srgbClr val="AD2B26"/>
                </a:solidFill>
              </a:rPr>
              <a:t> </a:t>
            </a:r>
            <a:r>
              <a:rPr lang="en-US" altLang="zh-CN" dirty="0" err="1">
                <a:solidFill>
                  <a:srgbClr val="AD2B26"/>
                </a:solidFill>
              </a:rPr>
              <a:t>init</a:t>
            </a:r>
            <a:r>
              <a:rPr lang="zh-CN" altLang="en-US" dirty="0">
                <a:solidFill>
                  <a:srgbClr val="AD2B26"/>
                </a:solidFill>
              </a:rPr>
              <a:t> </a:t>
            </a:r>
            <a:r>
              <a:rPr lang="zh-CN" altLang="en-US" dirty="0"/>
              <a:t>命令，完成仓库的初始化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956625" y="15973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初体验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956625" y="85562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初始化一个本地仓库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66" y="3046095"/>
            <a:ext cx="6380479" cy="1354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884871" y="148992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假设我们开始开发项目了，所以随便创建 </a:t>
            </a:r>
            <a:r>
              <a:rPr kumimoji="1" lang="en-US" altLang="zh-CN" dirty="0"/>
              <a:t>1</a:t>
            </a:r>
            <a:r>
              <a:rPr kumimoji="1" lang="zh-CN" altLang="en-US" dirty="0"/>
              <a:t> 个 或 几个 文件，里面随便写点东西（模拟写了很多代码即可）</a:t>
            </a:r>
            <a:endParaRPr kumimoji="1" lang="en-US" altLang="zh-CN" dirty="0"/>
          </a:p>
          <a:p>
            <a:r>
              <a:rPr kumimoji="1" lang="zh-CN" altLang="en-US" dirty="0"/>
              <a:t>下一步，使用</a:t>
            </a:r>
            <a:r>
              <a:rPr kumimoji="1" lang="en-US" altLang="zh-CN" dirty="0"/>
              <a:t>Git</a:t>
            </a:r>
            <a:r>
              <a:rPr kumimoji="1" lang="zh-CN" altLang="en-US" dirty="0"/>
              <a:t>记录这次代码的变更，需要依次执行下面两个命令</a:t>
            </a:r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AD2B26"/>
                </a:solidFill>
              </a:rPr>
              <a:t>git</a:t>
            </a:r>
            <a:r>
              <a:rPr kumimoji="1" lang="zh-CN" altLang="en-US" dirty="0">
                <a:solidFill>
                  <a:srgbClr val="AD2B26"/>
                </a:solidFill>
              </a:rPr>
              <a:t> </a:t>
            </a:r>
            <a:r>
              <a:rPr kumimoji="1" lang="en-US" altLang="zh-CN" dirty="0">
                <a:solidFill>
                  <a:srgbClr val="AD2B26"/>
                </a:solidFill>
              </a:rPr>
              <a:t>add</a:t>
            </a:r>
            <a:r>
              <a:rPr kumimoji="1" lang="zh-CN" altLang="en-US" dirty="0">
                <a:solidFill>
                  <a:srgbClr val="AD2B26"/>
                </a:solidFill>
              </a:rPr>
              <a:t> </a:t>
            </a:r>
            <a:r>
              <a:rPr kumimoji="1" lang="en-US" altLang="zh-CN" dirty="0">
                <a:solidFill>
                  <a:srgbClr val="AD2B26"/>
                </a:solidFill>
              </a:rPr>
              <a:t>.</a:t>
            </a:r>
          </a:p>
          <a:p>
            <a:pPr lvl="1"/>
            <a:r>
              <a:rPr kumimoji="1" lang="en-US" altLang="zh-CN" dirty="0">
                <a:solidFill>
                  <a:srgbClr val="AD2B26"/>
                </a:solidFill>
              </a:rPr>
              <a:t>git</a:t>
            </a:r>
            <a:r>
              <a:rPr kumimoji="1" lang="zh-CN" altLang="en-US" dirty="0">
                <a:solidFill>
                  <a:srgbClr val="AD2B26"/>
                </a:solidFill>
              </a:rPr>
              <a:t> </a:t>
            </a:r>
            <a:r>
              <a:rPr kumimoji="1" lang="en-US" altLang="zh-CN" dirty="0">
                <a:solidFill>
                  <a:srgbClr val="AD2B26"/>
                </a:solidFill>
              </a:rPr>
              <a:t>commit</a:t>
            </a:r>
            <a:r>
              <a:rPr kumimoji="1" lang="zh-CN" altLang="en-US" dirty="0">
                <a:solidFill>
                  <a:srgbClr val="AD2B26"/>
                </a:solidFill>
              </a:rPr>
              <a:t> </a:t>
            </a:r>
            <a:r>
              <a:rPr kumimoji="1" lang="en-US" altLang="zh-CN" dirty="0">
                <a:solidFill>
                  <a:srgbClr val="AD2B26"/>
                </a:solidFill>
              </a:rPr>
              <a:t>-m</a:t>
            </a:r>
            <a:r>
              <a:rPr kumimoji="1" lang="zh-CN" altLang="en-US" dirty="0">
                <a:solidFill>
                  <a:srgbClr val="AD2B26"/>
                </a:solidFill>
              </a:rPr>
              <a:t> </a:t>
            </a:r>
            <a:r>
              <a:rPr kumimoji="1" lang="en-US" altLang="zh-CN" dirty="0">
                <a:solidFill>
                  <a:srgbClr val="AD2B26"/>
                </a:solidFill>
              </a:rPr>
              <a:t>'</a:t>
            </a:r>
            <a:r>
              <a:rPr kumimoji="1" lang="zh-CN" altLang="en-US" dirty="0">
                <a:solidFill>
                  <a:srgbClr val="AD2B26"/>
                </a:solidFill>
              </a:rPr>
              <a:t>提交了初始的代码</a:t>
            </a:r>
            <a:r>
              <a:rPr kumimoji="1" lang="en-US" altLang="zh-CN" dirty="0">
                <a:solidFill>
                  <a:srgbClr val="AD2B26"/>
                </a:solidFill>
              </a:rPr>
              <a:t>'</a:t>
            </a:r>
          </a:p>
          <a:p>
            <a:r>
              <a:rPr kumimoji="1" lang="zh-CN" altLang="en-US" dirty="0"/>
              <a:t>继续，继续开发，继续写代码、删除代码、修改代码、添加文件、修改文件、删除文件等等</a:t>
            </a:r>
            <a:r>
              <a:rPr kumimoji="1" lang="en-US" altLang="zh-CN" dirty="0"/>
              <a:t>……</a:t>
            </a:r>
          </a:p>
          <a:p>
            <a:r>
              <a:rPr kumimoji="1" lang="zh-CN" altLang="en-US" dirty="0"/>
              <a:t>下一步，使用</a:t>
            </a:r>
            <a:r>
              <a:rPr kumimoji="1" lang="en-US" altLang="zh-CN" dirty="0"/>
              <a:t>Git</a:t>
            </a:r>
            <a:r>
              <a:rPr kumimoji="1" lang="zh-CN" altLang="en-US" dirty="0"/>
              <a:t>记录这次代码的变更，还是需要执行那两个命令</a:t>
            </a:r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AD2B26"/>
                </a:solidFill>
              </a:rPr>
              <a:t>git</a:t>
            </a:r>
            <a:r>
              <a:rPr kumimoji="1" lang="zh-CN" altLang="en-US" dirty="0">
                <a:solidFill>
                  <a:srgbClr val="AD2B26"/>
                </a:solidFill>
              </a:rPr>
              <a:t> </a:t>
            </a:r>
            <a:r>
              <a:rPr kumimoji="1" lang="en-US" altLang="zh-CN" dirty="0">
                <a:solidFill>
                  <a:srgbClr val="AD2B26"/>
                </a:solidFill>
              </a:rPr>
              <a:t>add</a:t>
            </a:r>
            <a:r>
              <a:rPr kumimoji="1" lang="zh-CN" altLang="en-US" dirty="0">
                <a:solidFill>
                  <a:srgbClr val="AD2B26"/>
                </a:solidFill>
              </a:rPr>
              <a:t> </a:t>
            </a:r>
            <a:r>
              <a:rPr kumimoji="1" lang="en-US" altLang="zh-CN" dirty="0">
                <a:solidFill>
                  <a:srgbClr val="AD2B26"/>
                </a:solidFill>
              </a:rPr>
              <a:t>.</a:t>
            </a:r>
          </a:p>
          <a:p>
            <a:pPr lvl="1"/>
            <a:r>
              <a:rPr kumimoji="1" lang="en-US" altLang="zh-CN" dirty="0">
                <a:solidFill>
                  <a:srgbClr val="AD2B26"/>
                </a:solidFill>
              </a:rPr>
              <a:t>git</a:t>
            </a:r>
            <a:r>
              <a:rPr kumimoji="1" lang="zh-CN" altLang="en-US" dirty="0">
                <a:solidFill>
                  <a:srgbClr val="AD2B26"/>
                </a:solidFill>
              </a:rPr>
              <a:t> </a:t>
            </a:r>
            <a:r>
              <a:rPr kumimoji="1" lang="en-US" altLang="zh-CN" dirty="0">
                <a:solidFill>
                  <a:srgbClr val="AD2B26"/>
                </a:solidFill>
              </a:rPr>
              <a:t>commit</a:t>
            </a:r>
            <a:r>
              <a:rPr kumimoji="1" lang="zh-CN" altLang="en-US" dirty="0">
                <a:solidFill>
                  <a:srgbClr val="AD2B26"/>
                </a:solidFill>
              </a:rPr>
              <a:t> </a:t>
            </a:r>
            <a:r>
              <a:rPr kumimoji="1" lang="en-US" altLang="zh-CN" dirty="0">
                <a:solidFill>
                  <a:srgbClr val="AD2B26"/>
                </a:solidFill>
              </a:rPr>
              <a:t>-m</a:t>
            </a:r>
            <a:r>
              <a:rPr kumimoji="1" lang="zh-CN" altLang="en-US" dirty="0">
                <a:solidFill>
                  <a:srgbClr val="AD2B26"/>
                </a:solidFill>
              </a:rPr>
              <a:t> </a:t>
            </a:r>
            <a:r>
              <a:rPr kumimoji="1" lang="en-US" altLang="zh-CN" dirty="0">
                <a:solidFill>
                  <a:srgbClr val="AD2B26"/>
                </a:solidFill>
              </a:rPr>
              <a:t>'</a:t>
            </a:r>
            <a:r>
              <a:rPr kumimoji="1" lang="zh-CN" altLang="en-US" dirty="0">
                <a:solidFill>
                  <a:srgbClr val="AD2B26"/>
                </a:solidFill>
              </a:rPr>
              <a:t>完成了登录功能</a:t>
            </a:r>
            <a:r>
              <a:rPr kumimoji="1" lang="en-US" altLang="zh-CN" dirty="0">
                <a:solidFill>
                  <a:srgbClr val="AD2B26"/>
                </a:solidFill>
              </a:rPr>
              <a:t>'</a:t>
            </a:r>
          </a:p>
          <a:p>
            <a:r>
              <a:rPr kumimoji="1" lang="zh-CN" altLang="en-US" dirty="0"/>
              <a:t>继续，</a:t>
            </a:r>
            <a:r>
              <a:rPr kumimoji="1" lang="en-US" altLang="zh-CN" dirty="0"/>
              <a:t>…….</a:t>
            </a:r>
            <a:r>
              <a:rPr kumimoji="1" lang="zh-CN" altLang="en-US" dirty="0"/>
              <a:t>，重复几次。</a:t>
            </a:r>
            <a:r>
              <a:rPr kumimoji="1" lang="zh-CN" altLang="en-US" dirty="0">
                <a:solidFill>
                  <a:srgbClr val="AD2B26"/>
                </a:solidFill>
              </a:rPr>
              <a:t>每次代码更改后，都可以使用这两个命令记录代码变化后的样子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884870" y="8797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初体验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884870" y="78387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使用</a:t>
            </a:r>
            <a:r>
              <a:rPr kumimoji="1" lang="en-US" altLang="zh-CN" dirty="0"/>
              <a:t>Git</a:t>
            </a:r>
            <a:r>
              <a:rPr kumimoji="1" lang="zh-CN" altLang="en-US" dirty="0"/>
              <a:t>记录代码的变更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84555" y="87630"/>
            <a:ext cx="57270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3260725" y="951865"/>
            <a:ext cx="6519545" cy="607631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版本管理系统介绍</a:t>
            </a:r>
            <a:endParaRPr lang="en-US" altLang="zh-CN" dirty="0"/>
          </a:p>
          <a:p>
            <a:r>
              <a:rPr kumimoji="1" lang="en-US" altLang="zh-CN" dirty="0"/>
              <a:t>Git</a:t>
            </a:r>
            <a:r>
              <a:rPr kumimoji="1" lang="zh-CN" altLang="en-US" dirty="0"/>
              <a:t>安装及配置</a:t>
            </a:r>
            <a:endParaRPr kumimoji="1" lang="en-US" altLang="zh-CN" dirty="0"/>
          </a:p>
          <a:p>
            <a:r>
              <a:rPr kumimoji="1" lang="zh-CN" altLang="en-US" dirty="0"/>
              <a:t>初体验</a:t>
            </a:r>
            <a:endParaRPr kumimoji="1" lang="en-US" altLang="zh-CN" dirty="0"/>
          </a:p>
          <a:p>
            <a:r>
              <a:rPr kumimoji="1" lang="zh-CN" altLang="en-US" dirty="0"/>
              <a:t>三个区域</a:t>
            </a:r>
            <a:endParaRPr kumimoji="1" lang="en-US" altLang="zh-CN" dirty="0"/>
          </a:p>
          <a:p>
            <a:r>
              <a:rPr kumimoji="1" lang="zh-CN" altLang="en-US" dirty="0"/>
              <a:t>初始化本地仓库</a:t>
            </a:r>
          </a:p>
          <a:p>
            <a:r>
              <a:rPr kumimoji="1" lang="zh-CN" altLang="en-US" dirty="0">
                <a:sym typeface="+mn-ea"/>
              </a:rPr>
              <a:t>查看日志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基础命令（添加、提交、撤销）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分支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远程仓库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多人协作</a:t>
            </a:r>
            <a:endParaRPr kumimoji="1" lang="zh-CN" altLang="en-US" dirty="0"/>
          </a:p>
          <a:p>
            <a:endParaRPr kumimoji="1" lang="en-US" altLang="zh-CN" dirty="0"/>
          </a:p>
        </p:txBody>
      </p:sp>
      <p:sp>
        <p:nvSpPr>
          <p:cNvPr id="3" name="文本占位符 1"/>
          <p:cNvSpPr txBox="1"/>
          <p:nvPr/>
        </p:nvSpPr>
        <p:spPr>
          <a:xfrm>
            <a:off x="6069143" y="1487803"/>
            <a:ext cx="3797308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956626" y="1561678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现在，我们可以看一下，刚刚让</a:t>
            </a:r>
            <a:r>
              <a:rPr kumimoji="1" lang="en-US" altLang="zh-CN" dirty="0"/>
              <a:t>Git</a:t>
            </a:r>
            <a:r>
              <a:rPr kumimoji="1" lang="zh-CN" altLang="en-US" dirty="0"/>
              <a:t>记录了几次</a:t>
            </a:r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AD2B26"/>
                </a:solidFill>
              </a:rPr>
              <a:t>git</a:t>
            </a:r>
            <a:r>
              <a:rPr kumimoji="1" lang="zh-CN" altLang="en-US" dirty="0">
                <a:solidFill>
                  <a:srgbClr val="AD2B26"/>
                </a:solidFill>
              </a:rPr>
              <a:t> </a:t>
            </a:r>
            <a:r>
              <a:rPr kumimoji="1" lang="en-US" altLang="zh-CN" dirty="0">
                <a:solidFill>
                  <a:srgbClr val="AD2B26"/>
                </a:solidFill>
              </a:rPr>
              <a:t>log</a:t>
            </a:r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956625" y="15973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初体验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956625" y="85562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查看提交日志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445" y="2416157"/>
            <a:ext cx="6496050" cy="3785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813116" y="1561678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如果想回到历史版本，查看当初的代码是怎样的，可以使用</a:t>
            </a:r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AD2B26"/>
                </a:solidFill>
              </a:rPr>
              <a:t>git</a:t>
            </a:r>
            <a:r>
              <a:rPr kumimoji="1" lang="zh-CN" altLang="en-US" dirty="0">
                <a:solidFill>
                  <a:srgbClr val="AD2B26"/>
                </a:solidFill>
              </a:rPr>
              <a:t> </a:t>
            </a:r>
            <a:r>
              <a:rPr kumimoji="1" lang="en-US" altLang="zh-CN" dirty="0">
                <a:solidFill>
                  <a:srgbClr val="AD2B26"/>
                </a:solidFill>
              </a:rPr>
              <a:t>reset</a:t>
            </a:r>
            <a:r>
              <a:rPr kumimoji="1" lang="zh-CN" altLang="en-US" dirty="0">
                <a:solidFill>
                  <a:srgbClr val="AD2B26"/>
                </a:solidFill>
              </a:rPr>
              <a:t> </a:t>
            </a:r>
            <a:r>
              <a:rPr kumimoji="1" lang="en-US" altLang="zh-CN" dirty="0">
                <a:solidFill>
                  <a:srgbClr val="AD2B26"/>
                </a:solidFill>
              </a:rPr>
              <a:t>--hard</a:t>
            </a:r>
            <a:r>
              <a:rPr kumimoji="1" lang="zh-CN" altLang="en-US" dirty="0">
                <a:solidFill>
                  <a:srgbClr val="AD2B26"/>
                </a:solidFill>
              </a:rPr>
              <a:t> 版本号</a:t>
            </a:r>
            <a:endParaRPr kumimoji="1" lang="en-US" altLang="zh-CN" dirty="0">
              <a:solidFill>
                <a:srgbClr val="AD2B26"/>
              </a:solidFill>
            </a:endParaRPr>
          </a:p>
          <a:p>
            <a:pPr lvl="1"/>
            <a:r>
              <a:rPr kumimoji="1" lang="zh-CN" altLang="en-US" dirty="0">
                <a:solidFill>
                  <a:srgbClr val="AD2B26"/>
                </a:solidFill>
              </a:rPr>
              <a:t>该命令，可以在任意版本中 “穿梭”，如同穿越一样</a:t>
            </a:r>
            <a:endParaRPr kumimoji="1" lang="en-US" altLang="zh-CN" dirty="0">
              <a:solidFill>
                <a:srgbClr val="AD2B26"/>
              </a:solidFill>
            </a:endParaRPr>
          </a:p>
          <a:p>
            <a:r>
              <a:rPr kumimoji="1" lang="zh-CN" altLang="en-US" dirty="0">
                <a:solidFill>
                  <a:srgbClr val="333333"/>
                </a:solidFill>
              </a:rPr>
              <a:t>穿梭到历史版本后，看看代码有没有回退回去？？？是不是很神奇</a:t>
            </a:r>
            <a:endParaRPr kumimoji="1" lang="en-US" altLang="zh-CN" dirty="0">
              <a:solidFill>
                <a:srgbClr val="333333"/>
              </a:solidFill>
            </a:endParaRPr>
          </a:p>
          <a:p>
            <a:r>
              <a:rPr kumimoji="1" lang="zh-CN" altLang="en-US" dirty="0">
                <a:solidFill>
                  <a:srgbClr val="333333"/>
                </a:solidFill>
              </a:rPr>
              <a:t>实际上，不但可以查看代码的变化，文件的变化也能被</a:t>
            </a:r>
            <a:r>
              <a:rPr kumimoji="1" lang="en-US" altLang="zh-CN" dirty="0">
                <a:solidFill>
                  <a:srgbClr val="333333"/>
                </a:solidFill>
              </a:rPr>
              <a:t>Git</a:t>
            </a:r>
            <a:r>
              <a:rPr kumimoji="1" lang="zh-CN" altLang="en-US" dirty="0">
                <a:solidFill>
                  <a:srgbClr val="333333"/>
                </a:solidFill>
              </a:rPr>
              <a:t>记录下来；我们说的代码的变更和文件的变更是一个意思</a:t>
            </a:r>
            <a:endParaRPr kumimoji="1" lang="en-US" altLang="zh-CN" dirty="0">
              <a:solidFill>
                <a:srgbClr val="333333"/>
              </a:solidFill>
            </a:endParaRPr>
          </a:p>
          <a:p>
            <a:r>
              <a:rPr kumimoji="1" lang="zh-CN" altLang="en-US" dirty="0">
                <a:solidFill>
                  <a:srgbClr val="333333"/>
                </a:solidFill>
              </a:rPr>
              <a:t>版本号是</a:t>
            </a:r>
            <a:r>
              <a:rPr kumimoji="1" lang="en-US" altLang="zh-CN" dirty="0">
                <a:solidFill>
                  <a:srgbClr val="333333"/>
                </a:solidFill>
              </a:rPr>
              <a:t>40</a:t>
            </a:r>
            <a:r>
              <a:rPr kumimoji="1" lang="zh-CN" altLang="en-US" dirty="0">
                <a:solidFill>
                  <a:srgbClr val="333333"/>
                </a:solidFill>
              </a:rPr>
              <a:t>位长的一个字符串，它保证每个版本的版本号是唯一的</a:t>
            </a:r>
            <a:endParaRPr kumimoji="1" lang="en-US" altLang="zh-CN" dirty="0">
              <a:solidFill>
                <a:srgbClr val="333333"/>
              </a:solidFill>
            </a:endParaRPr>
          </a:p>
          <a:p>
            <a:r>
              <a:rPr kumimoji="1" lang="zh-CN" altLang="en-US" dirty="0">
                <a:solidFill>
                  <a:srgbClr val="333333"/>
                </a:solidFill>
              </a:rPr>
              <a:t>实际使用中，可以只使用版本号的前几位即可，只要不重复就可以用</a:t>
            </a:r>
            <a:endParaRPr kumimoji="1" lang="en-US" altLang="zh-CN" dirty="0">
              <a:solidFill>
                <a:srgbClr val="333333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813115" y="15973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初体验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813115" y="85562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回到历史版本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文本框 96"/>
          <p:cNvSpPr txBox="1"/>
          <p:nvPr/>
        </p:nvSpPr>
        <p:spPr>
          <a:xfrm>
            <a:off x="2756967" y="2752725"/>
            <a:ext cx="12065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4773295" y="2824480"/>
            <a:ext cx="36334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三个区域</a:t>
            </a:r>
            <a:r>
              <a:rPr kumimoji="1"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三棵树</a:t>
            </a:r>
            <a:r>
              <a:rPr kumimoji="1"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  <a:p>
            <a:pPr algn="dist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4740275" y="3531235"/>
            <a:ext cx="1795145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19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第四小节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文本占位符 1"/>
          <p:cNvSpPr>
            <a:spLocks noGrp="1"/>
          </p:cNvSpPr>
          <p:nvPr/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Git</a:t>
            </a:r>
            <a:r>
              <a:rPr kumimoji="1" lang="zh-CN" altLang="en-US" dirty="0"/>
              <a:t>内部实现，离不开它维护的三个区域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工作区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暂存区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仓库</a:t>
            </a:r>
          </a:p>
          <a:p>
            <a:endParaRPr kumimoji="1" lang="zh-CN" altLang="en-US" dirty="0"/>
          </a:p>
        </p:txBody>
      </p:sp>
      <p:sp>
        <p:nvSpPr>
          <p:cNvPr id="6" name="标题 2"/>
          <p:cNvSpPr>
            <a:spLocks noGrp="1"/>
          </p:cNvSpPr>
          <p:nvPr/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三个区域</a:t>
            </a:r>
          </a:p>
        </p:txBody>
      </p:sp>
      <p:sp>
        <p:nvSpPr>
          <p:cNvPr id="8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三个区域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20" y="3592897"/>
            <a:ext cx="3639529" cy="207903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442" y="3592897"/>
            <a:ext cx="3112965" cy="207903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075" y="3592897"/>
            <a:ext cx="3112965" cy="2079033"/>
          </a:xfrm>
          <a:prstGeom prst="rect">
            <a:avLst/>
          </a:prstGeom>
        </p:spPr>
      </p:pic>
      <p:sp>
        <p:nvSpPr>
          <p:cNvPr id="29" name="线形标注 1 28"/>
          <p:cNvSpPr/>
          <p:nvPr/>
        </p:nvSpPr>
        <p:spPr>
          <a:xfrm>
            <a:off x="4892845" y="2115367"/>
            <a:ext cx="2051294" cy="707629"/>
          </a:xfrm>
          <a:prstGeom prst="borderCallout1">
            <a:avLst>
              <a:gd name="adj1" fmla="val 102162"/>
              <a:gd name="adj2" fmla="val 5417"/>
              <a:gd name="adj3" fmla="val 311553"/>
              <a:gd name="adj4" fmla="val -43194"/>
            </a:avLst>
          </a:prstGeom>
          <a:blipFill>
            <a:blip r:embed="rId5"/>
            <a:tile tx="0" ty="0" sx="100000" sy="100000" flip="none" algn="tl"/>
          </a:blipFill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做好的物品先放到箱子里暂时存放</a:t>
            </a:r>
          </a:p>
        </p:txBody>
      </p:sp>
      <p:sp>
        <p:nvSpPr>
          <p:cNvPr id="31" name="右箭头 30"/>
          <p:cNvSpPr/>
          <p:nvPr/>
        </p:nvSpPr>
        <p:spPr>
          <a:xfrm>
            <a:off x="4314695" y="4464198"/>
            <a:ext cx="598380" cy="36730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2045783" y="5917919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工作区</a:t>
            </a:r>
            <a:endParaRPr kumimoji="1" lang="en-US" altLang="zh-CN" sz="1600" dirty="0">
              <a:solidFill>
                <a:srgbClr val="51515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074256" y="5917919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暂存区</a:t>
            </a:r>
            <a:endParaRPr kumimoji="1" lang="en-US" altLang="zh-CN" sz="1600" dirty="0">
              <a:solidFill>
                <a:srgbClr val="51515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808417" y="5917919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仓库</a:t>
            </a:r>
            <a:endParaRPr kumimoji="1" lang="en-US" altLang="zh-CN" sz="1600" dirty="0">
              <a:solidFill>
                <a:srgbClr val="51515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1" grpId="0" bldLvl="0" animBg="1"/>
      <p:bldP spid="32" grpId="0"/>
      <p:bldP spid="33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3" name="Freeform 46"/>
          <p:cNvSpPr/>
          <p:nvPr/>
        </p:nvSpPr>
        <p:spPr bwMode="auto">
          <a:xfrm>
            <a:off x="5435073" y="3420148"/>
            <a:ext cx="2077363" cy="234236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AD2B2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dirty="0">
                <a:solidFill>
                  <a:srgbClr val="33333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 pitchFamily="2" charset="0"/>
              </a:rPr>
              <a:t>代码变更后</a:t>
            </a:r>
            <a:endParaRPr lang="en-US" altLang="zh-CN" sz="1600" dirty="0">
              <a:solidFill>
                <a:srgbClr val="333333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  <a:p>
            <a:pPr algn="ctr">
              <a:defRPr/>
            </a:pPr>
            <a:r>
              <a:rPr lang="zh-CN" altLang="en-US" sz="1600" dirty="0">
                <a:solidFill>
                  <a:srgbClr val="33333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 pitchFamily="2" charset="0"/>
              </a:rPr>
              <a:t>暂时存放的区域</a:t>
            </a:r>
            <a:endParaRPr lang="en-US" altLang="zh-CN" sz="1600" dirty="0">
              <a:solidFill>
                <a:srgbClr val="333333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22" name="Freeform 46"/>
          <p:cNvSpPr/>
          <p:nvPr/>
        </p:nvSpPr>
        <p:spPr bwMode="auto">
          <a:xfrm>
            <a:off x="9415641" y="3420148"/>
            <a:ext cx="2077363" cy="234236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dirty="0">
                <a:solidFill>
                  <a:srgbClr val="33333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 pitchFamily="2" charset="0"/>
              </a:rPr>
              <a:t>只有记录到本地仓库</a:t>
            </a:r>
            <a:endParaRPr lang="en-US" altLang="zh-CN" sz="1600" dirty="0">
              <a:solidFill>
                <a:srgbClr val="333333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  <a:p>
            <a:pPr algn="ctr">
              <a:defRPr/>
            </a:pPr>
            <a:r>
              <a:rPr lang="zh-CN" altLang="en-US" sz="1600" dirty="0">
                <a:solidFill>
                  <a:srgbClr val="33333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 pitchFamily="2" charset="0"/>
              </a:rPr>
              <a:t>才能</a:t>
            </a:r>
            <a:r>
              <a:rPr lang="zh-CN" altLang="en-US" sz="1600" dirty="0">
                <a:solidFill>
                  <a:srgbClr val="B7000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 pitchFamily="2" charset="0"/>
              </a:rPr>
              <a:t>形成一个版本</a:t>
            </a:r>
            <a:endParaRPr lang="en-US" altLang="zh-CN" sz="1600" dirty="0">
              <a:solidFill>
                <a:srgbClr val="B7000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  <a:p>
            <a:pPr algn="ctr">
              <a:defRPr/>
            </a:pPr>
            <a:r>
              <a:rPr lang="zh-CN" altLang="en-US" sz="1600" dirty="0">
                <a:solidFill>
                  <a:srgbClr val="33333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 pitchFamily="2" charset="0"/>
              </a:rPr>
              <a:t>代码才真正不会丢失</a:t>
            </a:r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721041" y="1646133"/>
            <a:ext cx="10749598" cy="157414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Git</a:t>
            </a:r>
            <a:r>
              <a:rPr kumimoji="1" lang="zh-CN" altLang="en-US" dirty="0"/>
              <a:t>内部实现，离不开它维护的三个区域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工作区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暂存区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仓库</a:t>
            </a:r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72104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三个区域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2104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三个区域</a:t>
            </a:r>
          </a:p>
        </p:txBody>
      </p:sp>
      <p:sp>
        <p:nvSpPr>
          <p:cNvPr id="14" name="Freeform 46"/>
          <p:cNvSpPr/>
          <p:nvPr/>
        </p:nvSpPr>
        <p:spPr bwMode="auto">
          <a:xfrm>
            <a:off x="1325048" y="3429000"/>
            <a:ext cx="2077363" cy="234236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49504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dirty="0">
                <a:solidFill>
                  <a:srgbClr val="33333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 pitchFamily="2" charset="0"/>
              </a:rPr>
              <a:t>代码文件夹</a:t>
            </a:r>
            <a:endParaRPr lang="en-US" altLang="zh-CN" sz="1600" dirty="0">
              <a:solidFill>
                <a:srgbClr val="333333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  <a:p>
            <a:pPr algn="ctr">
              <a:defRPr/>
            </a:pPr>
            <a:r>
              <a:rPr lang="zh-CN" altLang="en-US" sz="1600" dirty="0">
                <a:solidFill>
                  <a:srgbClr val="33333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 pitchFamily="2" charset="0"/>
              </a:rPr>
              <a:t>写代码的地方</a:t>
            </a:r>
          </a:p>
        </p:txBody>
      </p:sp>
      <p:sp>
        <p:nvSpPr>
          <p:cNvPr id="16" name="Freeform 5"/>
          <p:cNvSpPr/>
          <p:nvPr/>
        </p:nvSpPr>
        <p:spPr bwMode="auto">
          <a:xfrm>
            <a:off x="472342" y="4089424"/>
            <a:ext cx="1167743" cy="1012664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工作区</a:t>
            </a:r>
          </a:p>
        </p:txBody>
      </p:sp>
      <p:sp>
        <p:nvSpPr>
          <p:cNvPr id="18" name="Freeform 5"/>
          <p:cNvSpPr/>
          <p:nvPr/>
        </p:nvSpPr>
        <p:spPr bwMode="auto">
          <a:xfrm>
            <a:off x="4587262" y="4084998"/>
            <a:ext cx="1167743" cy="1012664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暂存区</a:t>
            </a:r>
          </a:p>
        </p:txBody>
      </p:sp>
      <p:sp>
        <p:nvSpPr>
          <p:cNvPr id="21" name="Freeform 5"/>
          <p:cNvSpPr/>
          <p:nvPr/>
        </p:nvSpPr>
        <p:spPr bwMode="auto">
          <a:xfrm>
            <a:off x="8546100" y="4089424"/>
            <a:ext cx="1167743" cy="1012664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0070C0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仓库区</a:t>
            </a:r>
          </a:p>
        </p:txBody>
      </p:sp>
      <p:sp>
        <p:nvSpPr>
          <p:cNvPr id="24" name="右箭头 23"/>
          <p:cNvSpPr/>
          <p:nvPr/>
        </p:nvSpPr>
        <p:spPr>
          <a:xfrm>
            <a:off x="3442167" y="4416528"/>
            <a:ext cx="1131843" cy="36730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333333"/>
                </a:solidFill>
              </a:rPr>
              <a:t>add</a:t>
            </a:r>
            <a:endParaRPr kumimoji="1" lang="zh-CN" altLang="en-US" dirty="0">
              <a:solidFill>
                <a:srgbClr val="333333"/>
              </a:solidFill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7565444" y="4416528"/>
            <a:ext cx="993907" cy="36730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333333"/>
                </a:solidFill>
              </a:rPr>
              <a:t>commit</a:t>
            </a:r>
            <a:endParaRPr kumimoji="1" lang="zh-CN" altLang="en-US" dirty="0">
              <a:solidFill>
                <a:srgbClr val="33333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2" grpId="0" bldLvl="0" animBg="1"/>
      <p:bldP spid="14" grpId="0" bldLvl="0" animBg="1"/>
      <p:bldP spid="16" grpId="0" bldLvl="0" animBg="1"/>
      <p:bldP spid="18" grpId="0" bldLvl="0" animBg="1"/>
      <p:bldP spid="21" grpId="0" bldLvl="0" animBg="1"/>
      <p:bldP spid="24" grpId="0" bldLvl="0" animBg="1"/>
      <p:bldP spid="25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文本框 96"/>
          <p:cNvSpPr txBox="1"/>
          <p:nvPr/>
        </p:nvSpPr>
        <p:spPr>
          <a:xfrm>
            <a:off x="2756967" y="2752725"/>
            <a:ext cx="12065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4773295" y="2824480"/>
            <a:ext cx="31616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初始化仓库</a:t>
            </a: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dist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4740275" y="3531235"/>
            <a:ext cx="1795145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19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第五小节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884871" y="1489923"/>
            <a:ext cx="10749598" cy="2092149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执行 </a:t>
            </a:r>
            <a:r>
              <a:rPr lang="en-US" altLang="zh-CN" dirty="0">
                <a:solidFill>
                  <a:srgbClr val="B70006"/>
                </a:solidFill>
              </a:rPr>
              <a:t>git</a:t>
            </a:r>
            <a:r>
              <a:rPr lang="zh-CN" altLang="en-US" dirty="0">
                <a:solidFill>
                  <a:srgbClr val="B70006"/>
                </a:solidFill>
              </a:rPr>
              <a:t> </a:t>
            </a:r>
            <a:r>
              <a:rPr lang="en-US" altLang="zh-CN" dirty="0" err="1">
                <a:solidFill>
                  <a:srgbClr val="B70006"/>
                </a:solidFill>
              </a:rPr>
              <a:t>init</a:t>
            </a:r>
            <a:r>
              <a:rPr lang="zh-CN" altLang="en-US" dirty="0"/>
              <a:t> 表示初始化一个本地仓库</a:t>
            </a:r>
            <a:endParaRPr lang="en-US" altLang="zh-CN" dirty="0"/>
          </a:p>
          <a:p>
            <a:r>
              <a:rPr lang="zh-CN" altLang="en-US" dirty="0"/>
              <a:t>一个项目，如果要使用</a:t>
            </a:r>
            <a:r>
              <a:rPr lang="en-US" altLang="zh-CN" dirty="0"/>
              <a:t>Git</a:t>
            </a:r>
            <a:r>
              <a:rPr lang="zh-CN" altLang="en-US" dirty="0"/>
              <a:t>对其进行管理，必须先初始化</a:t>
            </a:r>
            <a:endParaRPr lang="en-US" altLang="zh-CN" dirty="0"/>
          </a:p>
          <a:p>
            <a:r>
              <a:rPr lang="zh-CN" altLang="en-US" dirty="0"/>
              <a:t>初始化之后，会在项目文件夹中出现叫做 </a:t>
            </a:r>
            <a:r>
              <a:rPr lang="en-US" altLang="zh-CN" dirty="0">
                <a:solidFill>
                  <a:srgbClr val="B70006"/>
                </a:solidFill>
              </a:rPr>
              <a:t>.git</a:t>
            </a:r>
            <a:r>
              <a:rPr lang="zh-CN" altLang="en-US" dirty="0"/>
              <a:t> 的隐藏文件夹；有关</a:t>
            </a:r>
            <a:r>
              <a:rPr lang="en-US" altLang="zh-CN" dirty="0"/>
              <a:t>git</a:t>
            </a:r>
            <a:r>
              <a:rPr lang="zh-CN" altLang="en-US" dirty="0"/>
              <a:t>的全部记录都在它里面，不要轻易删除。</a:t>
            </a:r>
            <a:endParaRPr lang="en-US" altLang="zh-CN" dirty="0"/>
          </a:p>
          <a:p>
            <a:r>
              <a:rPr lang="zh-CN" altLang="en-US" dirty="0"/>
              <a:t>你的电脑中，肯定会有很多项目，所以，初始化的时候，</a:t>
            </a:r>
            <a:r>
              <a:rPr lang="zh-CN" altLang="en-US" dirty="0">
                <a:solidFill>
                  <a:srgbClr val="B70006"/>
                </a:solidFill>
              </a:rPr>
              <a:t>必须要注意路径</a:t>
            </a:r>
            <a:r>
              <a:rPr lang="zh-CN" altLang="en-US" dirty="0"/>
              <a:t>，注意路径是不是项目文件夹</a:t>
            </a:r>
            <a:endParaRPr lang="en-US" altLang="zh-CN" dirty="0"/>
          </a:p>
          <a:p>
            <a:r>
              <a:rPr lang="zh-CN" altLang="en-US" dirty="0">
                <a:solidFill>
                  <a:srgbClr val="B70006"/>
                </a:solidFill>
              </a:rPr>
              <a:t>绝对不能嵌套初始化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884870" y="8797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初始化仓库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884870" y="78387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初始化仓库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202" y="3649729"/>
            <a:ext cx="3542260" cy="2453135"/>
          </a:xfrm>
          <a:prstGeom prst="rect">
            <a:avLst/>
          </a:prstGeom>
          <a:ln>
            <a:solidFill>
              <a:srgbClr val="333333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731" y="3582072"/>
            <a:ext cx="4276459" cy="2520792"/>
          </a:xfrm>
          <a:prstGeom prst="rect">
            <a:avLst/>
          </a:prstGeom>
          <a:ln>
            <a:solidFill>
              <a:srgbClr val="333333"/>
            </a:solidFill>
          </a:ln>
        </p:spPr>
      </p:pic>
      <p:sp>
        <p:nvSpPr>
          <p:cNvPr id="13" name="右箭头 12"/>
          <p:cNvSpPr/>
          <p:nvPr/>
        </p:nvSpPr>
        <p:spPr>
          <a:xfrm>
            <a:off x="5101590" y="4761230"/>
            <a:ext cx="1168400" cy="31496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813116" y="1561678"/>
            <a:ext cx="10749598" cy="1859067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初始化，顾名思义，一个项目初始的时候，执行一次 </a:t>
            </a:r>
            <a:r>
              <a:rPr lang="en-US" altLang="zh-CN" dirty="0">
                <a:solidFill>
                  <a:srgbClr val="B70006"/>
                </a:solidFill>
              </a:rPr>
              <a:t>git</a:t>
            </a:r>
            <a:r>
              <a:rPr lang="zh-CN" altLang="en-US" dirty="0">
                <a:solidFill>
                  <a:srgbClr val="B70006"/>
                </a:solidFill>
              </a:rPr>
              <a:t> </a:t>
            </a:r>
            <a:r>
              <a:rPr lang="en-US" altLang="zh-CN" dirty="0" err="1">
                <a:solidFill>
                  <a:srgbClr val="B70006"/>
                </a:solidFill>
              </a:rPr>
              <a:t>init</a:t>
            </a:r>
            <a:r>
              <a:rPr lang="zh-CN" altLang="en-US" dirty="0">
                <a:solidFill>
                  <a:srgbClr val="B70006"/>
                </a:solidFill>
              </a:rPr>
              <a:t> </a:t>
            </a:r>
            <a:r>
              <a:rPr lang="zh-CN" altLang="en-US" dirty="0"/>
              <a:t>命令即可</a:t>
            </a:r>
            <a:endParaRPr lang="en-US" altLang="zh-CN" dirty="0"/>
          </a:p>
          <a:p>
            <a:r>
              <a:rPr kumimoji="1" lang="zh-CN" altLang="en-US" dirty="0"/>
              <a:t>当我们看到项目文件夹中，已经有 </a:t>
            </a:r>
            <a:r>
              <a:rPr kumimoji="1" lang="en-US" altLang="zh-CN" dirty="0">
                <a:solidFill>
                  <a:srgbClr val="B70006"/>
                </a:solidFill>
              </a:rPr>
              <a:t>.git</a:t>
            </a:r>
            <a:r>
              <a:rPr kumimoji="1" lang="zh-CN" altLang="en-US" dirty="0">
                <a:solidFill>
                  <a:srgbClr val="B70006"/>
                </a:solidFill>
              </a:rPr>
              <a:t> </a:t>
            </a:r>
            <a:r>
              <a:rPr kumimoji="1" lang="zh-CN" altLang="en-US" dirty="0"/>
              <a:t>文件夹了，说明已经初始化过了，就不要再初始化了</a:t>
            </a:r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813115" y="15973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初始化仓库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813115" y="85562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初始化仓库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56" y="3048336"/>
            <a:ext cx="6446770" cy="2380503"/>
          </a:xfrm>
          <a:prstGeom prst="rect">
            <a:avLst/>
          </a:prstGeom>
          <a:ln>
            <a:solidFill>
              <a:srgbClr val="333333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379" y="3048335"/>
            <a:ext cx="3219944" cy="2380503"/>
          </a:xfrm>
          <a:prstGeom prst="rect">
            <a:avLst/>
          </a:prstGeom>
          <a:ln>
            <a:solidFill>
              <a:srgbClr val="33333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813116" y="1489923"/>
            <a:ext cx="10749598" cy="97774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不同系统，查看方式不同</a:t>
            </a:r>
            <a:endParaRPr lang="en-US" altLang="zh-CN" dirty="0"/>
          </a:p>
          <a:p>
            <a:r>
              <a:rPr kumimoji="1" lang="en-US" altLang="zh-CN" dirty="0"/>
              <a:t>windows</a:t>
            </a:r>
            <a:r>
              <a:rPr kumimoji="1" lang="zh-CN" altLang="en-US" dirty="0"/>
              <a:t> </a:t>
            </a:r>
            <a:r>
              <a:rPr kumimoji="1" lang="en-US" altLang="zh-CN" dirty="0"/>
              <a:t>10</a:t>
            </a:r>
            <a:r>
              <a:rPr kumimoji="1" lang="zh-CN" altLang="en-US" dirty="0"/>
              <a:t> 系统查看方式如下</a:t>
            </a:r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813115" y="8797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初始化仓库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813115" y="78387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如何看到隐藏文件夹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44" y="2438864"/>
            <a:ext cx="7891182" cy="1515990"/>
          </a:xfrm>
          <a:prstGeom prst="rect">
            <a:avLst/>
          </a:prstGeom>
        </p:spPr>
      </p:pic>
      <p:sp>
        <p:nvSpPr>
          <p:cNvPr id="11" name="文本占位符 1"/>
          <p:cNvSpPr txBox="1"/>
          <p:nvPr/>
        </p:nvSpPr>
        <p:spPr>
          <a:xfrm>
            <a:off x="823436" y="4106717"/>
            <a:ext cx="10749598" cy="488872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Mac</a:t>
            </a:r>
            <a:r>
              <a:rPr kumimoji="1" lang="zh-CN" altLang="en-US" dirty="0"/>
              <a:t> 系统，按快捷键 </a:t>
            </a:r>
            <a:r>
              <a:rPr kumimoji="1" lang="en-US" altLang="zh-CN" dirty="0"/>
              <a:t>Shift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.</a:t>
            </a:r>
            <a:r>
              <a:rPr kumimoji="1" lang="zh-CN" altLang="en-US" dirty="0"/>
              <a:t>  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461" y="4595588"/>
            <a:ext cx="5230906" cy="19975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884871" y="1489924"/>
            <a:ext cx="10749598" cy="117774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不同系统，查看方式不同</a:t>
            </a:r>
            <a:endParaRPr lang="en-US" altLang="zh-CN" dirty="0"/>
          </a:p>
          <a:p>
            <a:r>
              <a:rPr kumimoji="1" lang="en-US" altLang="zh-CN" dirty="0"/>
              <a:t>windows</a:t>
            </a:r>
            <a:r>
              <a:rPr kumimoji="1" lang="zh-CN" altLang="en-US" dirty="0"/>
              <a:t> </a:t>
            </a:r>
            <a:r>
              <a:rPr kumimoji="1" dirty="0"/>
              <a:t>10</a:t>
            </a:r>
            <a:r>
              <a:rPr kumimoji="1" lang="zh-CN" altLang="en-US" dirty="0"/>
              <a:t> 系统查看方式如下（控制面板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 文件夹选项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 查看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 显示隐藏的文件和文件夹）</a:t>
            </a:r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884870" y="8797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初始化仓库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884870" y="78387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如何看到隐藏文件夹</a:t>
            </a:r>
          </a:p>
        </p:txBody>
      </p:sp>
      <p:pic>
        <p:nvPicPr>
          <p:cNvPr id="8" name="在线媒体 7" descr="Win7系统如何显示隐藏的文件-百度经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65704" y="2667672"/>
            <a:ext cx="6187929" cy="3480709"/>
          </a:xfrm>
          <a:prstGeom prst="rect">
            <a:avLst/>
          </a:prstGeom>
          <a:ln>
            <a:solidFill>
              <a:srgbClr val="33333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7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/>
        </p:nvSpPr>
        <p:spPr>
          <a:xfrm>
            <a:off x="2900680" y="1024255"/>
            <a:ext cx="7926070" cy="485584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能够理解版本管理软件的作用</a:t>
            </a:r>
            <a:endParaRPr lang="en-US" altLang="zh-CN" dirty="0"/>
          </a:p>
          <a:p>
            <a:r>
              <a:rPr lang="zh-CN" altLang="en-US" dirty="0"/>
              <a:t>能够知道</a:t>
            </a:r>
            <a:r>
              <a:rPr lang="en-US" altLang="zh-CN" dirty="0"/>
              <a:t>Git</a:t>
            </a:r>
            <a:r>
              <a:rPr lang="zh-CN" altLang="en-US" dirty="0"/>
              <a:t>维护的三个区域（三棵树）</a:t>
            </a:r>
            <a:endParaRPr lang="en-US" altLang="zh-CN" dirty="0"/>
          </a:p>
          <a:p>
            <a:r>
              <a:rPr lang="zh-CN" altLang="en-US" dirty="0"/>
              <a:t>能够将文件添加到暂存区、提交到本地仓库、推送到远程仓库</a:t>
            </a:r>
            <a:endParaRPr lang="en-US" altLang="zh-CN" dirty="0"/>
          </a:p>
          <a:p>
            <a:r>
              <a:rPr lang="zh-CN" altLang="en-US" dirty="0"/>
              <a:t>能够查看文件的状态</a:t>
            </a:r>
            <a:endParaRPr lang="en-US" altLang="zh-CN" dirty="0"/>
          </a:p>
          <a:p>
            <a:r>
              <a:rPr lang="zh-CN" altLang="en-US" dirty="0"/>
              <a:t>能够通过日志查看提交记录</a:t>
            </a:r>
            <a:endParaRPr lang="en-US" altLang="zh-CN" dirty="0"/>
          </a:p>
          <a:p>
            <a:r>
              <a:rPr lang="zh-CN" altLang="en-US" dirty="0"/>
              <a:t>能够创建、切换、合并分支</a:t>
            </a:r>
            <a:endParaRPr lang="en-US" altLang="zh-CN" dirty="0"/>
          </a:p>
          <a:p>
            <a:r>
              <a:rPr lang="zh-CN" altLang="en-US" dirty="0"/>
              <a:t>能够理解多人协作的流程</a:t>
            </a:r>
          </a:p>
        </p:txBody>
      </p:sp>
      <p:sp>
        <p:nvSpPr>
          <p:cNvPr id="5" name="标题 3"/>
          <p:cNvSpPr>
            <a:spLocks noGrp="1"/>
          </p:cNvSpPr>
          <p:nvPr/>
        </p:nvSpPr>
        <p:spPr>
          <a:xfrm>
            <a:off x="957260" y="15973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dirty="0"/>
              <a:t>学习目标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813116" y="1561678"/>
            <a:ext cx="10749598" cy="439159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命令 </a:t>
            </a:r>
            <a:r>
              <a:rPr kumimoji="1" lang="en-US" altLang="zh-CN" dirty="0">
                <a:solidFill>
                  <a:srgbClr val="B70006"/>
                </a:solidFill>
              </a:rPr>
              <a:t>git</a:t>
            </a:r>
            <a:r>
              <a:rPr kumimoji="1" lang="zh-CN" altLang="en-US" dirty="0">
                <a:solidFill>
                  <a:srgbClr val="B70006"/>
                </a:solidFill>
              </a:rPr>
              <a:t> </a:t>
            </a:r>
            <a:r>
              <a:rPr kumimoji="1" lang="en-US" altLang="zh-CN" dirty="0" err="1">
                <a:solidFill>
                  <a:srgbClr val="B70006"/>
                </a:solidFill>
              </a:rPr>
              <a:t>init</a:t>
            </a:r>
            <a:endParaRPr kumimoji="1" lang="en-US" altLang="zh-CN" dirty="0">
              <a:solidFill>
                <a:srgbClr val="B70006"/>
              </a:solidFill>
            </a:endParaRPr>
          </a:p>
          <a:p>
            <a:r>
              <a:rPr kumimoji="1" lang="zh-CN" altLang="en-US" dirty="0"/>
              <a:t>一个项目的文件，肯定放在一个大文件夹里。我们称这个文件夹为项目文件夹</a:t>
            </a:r>
            <a:endParaRPr kumimoji="1" lang="en-US" altLang="zh-CN" dirty="0"/>
          </a:p>
          <a:p>
            <a:r>
              <a:rPr kumimoji="1" lang="zh-CN" altLang="en-US" dirty="0"/>
              <a:t>一个项目，只需要初始化一次</a:t>
            </a:r>
            <a:endParaRPr kumimoji="1" lang="en-US" altLang="zh-CN" dirty="0"/>
          </a:p>
          <a:p>
            <a:r>
              <a:rPr kumimoji="1" lang="zh-CN" altLang="en-US" dirty="0"/>
              <a:t>不能嵌套的 在项目的子文件夹中再次初始化</a:t>
            </a:r>
            <a:endParaRPr kumimoji="1" lang="en-US" altLang="zh-CN" dirty="0"/>
          </a:p>
          <a:p>
            <a:r>
              <a:rPr kumimoji="1" lang="zh-CN" altLang="en-US" dirty="0"/>
              <a:t>初始化后，会出现一个 </a:t>
            </a:r>
            <a:r>
              <a:rPr kumimoji="1" lang="en-US" altLang="zh-CN" dirty="0"/>
              <a:t>.git</a:t>
            </a:r>
            <a:r>
              <a:rPr kumimoji="1" lang="zh-CN" altLang="en-US" dirty="0"/>
              <a:t> 的隐藏文件夹。有关项目的全部记录（提交日志、分支等）都在这里面，不可轻易删除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813115" y="15973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初始化仓库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813115" y="85562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小结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文本框 96"/>
          <p:cNvSpPr txBox="1"/>
          <p:nvPr/>
        </p:nvSpPr>
        <p:spPr>
          <a:xfrm>
            <a:off x="2756967" y="2752725"/>
            <a:ext cx="12065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4773295" y="2824480"/>
            <a:ext cx="25171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查看日志</a:t>
            </a: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dist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4740275" y="3531235"/>
            <a:ext cx="1795145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19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第六小节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813116" y="148992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查看日志的命令： </a:t>
            </a:r>
            <a:r>
              <a:rPr lang="en-US" altLang="zh-CN" dirty="0"/>
              <a:t>git</a:t>
            </a:r>
            <a:r>
              <a:rPr lang="zh-CN" altLang="en-US" dirty="0"/>
              <a:t> </a:t>
            </a:r>
            <a:r>
              <a:rPr lang="en-US" altLang="zh-CN" dirty="0"/>
              <a:t>log</a:t>
            </a:r>
          </a:p>
          <a:p>
            <a:r>
              <a:rPr lang="zh-CN" altLang="en-US" dirty="0"/>
              <a:t>如果日志比较多，后面会出现 </a:t>
            </a:r>
            <a:r>
              <a:rPr lang="en-US" altLang="zh-CN" dirty="0">
                <a:solidFill>
                  <a:srgbClr val="B70006"/>
                </a:solidFill>
              </a:rPr>
              <a:t>:</a:t>
            </a:r>
          </a:p>
          <a:p>
            <a:r>
              <a:rPr lang="zh-CN" altLang="en-US" dirty="0"/>
              <a:t>按 </a:t>
            </a:r>
            <a:r>
              <a:rPr lang="en-US" altLang="zh-CN" dirty="0"/>
              <a:t>↓</a:t>
            </a:r>
            <a:r>
              <a:rPr lang="zh-CN" altLang="en-US" dirty="0"/>
              <a:t> 键，可以查看剩余的日志</a:t>
            </a:r>
            <a:endParaRPr lang="en-US" altLang="zh-CN" dirty="0"/>
          </a:p>
          <a:p>
            <a:r>
              <a:rPr lang="zh-CN" altLang="en-US" dirty="0"/>
              <a:t>按 </a:t>
            </a:r>
            <a:r>
              <a:rPr lang="en-US" altLang="zh-CN" dirty="0"/>
              <a:t>q</a:t>
            </a:r>
            <a:r>
              <a:rPr lang="zh-CN" altLang="en-US" dirty="0"/>
              <a:t> 键，退出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813115" y="8797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查看日志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813115" y="78387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结果分析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811" y="1479763"/>
            <a:ext cx="7394997" cy="4181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1029016" y="1561678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</a:t>
            </a:r>
            <a:r>
              <a:rPr kumimoji="1" lang="zh-CN" altLang="en-US" dirty="0"/>
              <a:t> 命令后面，可以跟一些选项；</a:t>
            </a:r>
            <a:endParaRPr kumimoji="1" lang="en-US" altLang="zh-CN" dirty="0"/>
          </a:p>
          <a:p>
            <a:r>
              <a:rPr kumimoji="1" lang="zh-CN" altLang="en-US" dirty="0"/>
              <a:t>如同调用一个函数，传递一些参数一样</a:t>
            </a:r>
            <a:endParaRPr kumimoji="1" lang="en-US" altLang="zh-CN" dirty="0"/>
          </a:p>
          <a:p>
            <a:r>
              <a:rPr kumimoji="1" lang="zh-CN" altLang="en-US" dirty="0"/>
              <a:t>命令后跟不同的选项，得到的结果也不一样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B70006"/>
                </a:solidFill>
              </a:rPr>
              <a:t>--</a:t>
            </a:r>
            <a:r>
              <a:rPr kumimoji="1" lang="en-US" altLang="zh-CN" dirty="0" err="1">
                <a:solidFill>
                  <a:srgbClr val="B70006"/>
                </a:solidFill>
              </a:rPr>
              <a:t>oneline</a:t>
            </a:r>
            <a:r>
              <a:rPr kumimoji="1" lang="zh-CN" altLang="en-US" dirty="0">
                <a:solidFill>
                  <a:srgbClr val="B70006"/>
                </a:solidFill>
              </a:rPr>
              <a:t> </a:t>
            </a:r>
            <a:r>
              <a:rPr kumimoji="1" lang="zh-CN" altLang="en-US" dirty="0"/>
              <a:t>单行查看简略版日志</a:t>
            </a:r>
            <a:endParaRPr kumimoji="1" lang="en-US" altLang="zh-CN" dirty="0"/>
          </a:p>
          <a:p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B70006"/>
                </a:solidFill>
              </a:rPr>
              <a:t>-n</a:t>
            </a:r>
            <a:r>
              <a:rPr kumimoji="1" lang="zh-CN" altLang="en-US" dirty="0"/>
              <a:t> 查看最近 </a:t>
            </a:r>
            <a:r>
              <a:rPr kumimoji="1" lang="en-US" altLang="zh-CN" dirty="0"/>
              <a:t>n</a:t>
            </a:r>
            <a:r>
              <a:rPr kumimoji="1" lang="zh-CN" altLang="en-US" dirty="0"/>
              <a:t> 次提交</a:t>
            </a:r>
            <a:endParaRPr kumimoji="1" lang="en-US" altLang="zh-CN" dirty="0"/>
          </a:p>
          <a:p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B70006"/>
                </a:solidFill>
              </a:rPr>
              <a:t>--</a:t>
            </a:r>
            <a:r>
              <a:rPr kumimoji="1" lang="en-US" altLang="zh-CN" dirty="0" err="1">
                <a:solidFill>
                  <a:srgbClr val="B70006"/>
                </a:solidFill>
              </a:rPr>
              <a:t>reflog</a:t>
            </a:r>
            <a:r>
              <a:rPr kumimoji="1" lang="zh-CN" altLang="en-US" dirty="0">
                <a:solidFill>
                  <a:srgbClr val="B70006"/>
                </a:solidFill>
              </a:rPr>
              <a:t> </a:t>
            </a:r>
            <a:r>
              <a:rPr kumimoji="1" lang="zh-CN" altLang="en-US" dirty="0"/>
              <a:t>可以查看到当前版本之后的日志</a:t>
            </a:r>
            <a:endParaRPr kumimoji="1" lang="en-US" altLang="zh-CN" dirty="0"/>
          </a:p>
          <a:p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B70006"/>
                </a:solidFill>
              </a:rPr>
              <a:t>--</a:t>
            </a:r>
            <a:r>
              <a:rPr kumimoji="1" lang="en-US" altLang="zh-CN" dirty="0" err="1">
                <a:solidFill>
                  <a:srgbClr val="B70006"/>
                </a:solidFill>
              </a:rPr>
              <a:t>reflog</a:t>
            </a:r>
            <a:r>
              <a:rPr kumimoji="1" lang="zh-CN" altLang="en-US" dirty="0">
                <a:solidFill>
                  <a:srgbClr val="B70006"/>
                </a:solidFill>
              </a:rPr>
              <a:t> </a:t>
            </a:r>
            <a:r>
              <a:rPr kumimoji="1" lang="en-US" altLang="zh-CN" dirty="0">
                <a:solidFill>
                  <a:srgbClr val="B70006"/>
                </a:solidFill>
              </a:rPr>
              <a:t>--</a:t>
            </a:r>
            <a:r>
              <a:rPr kumimoji="1" lang="en-US" altLang="zh-CN" dirty="0" err="1">
                <a:solidFill>
                  <a:srgbClr val="B70006"/>
                </a:solidFill>
              </a:rPr>
              <a:t>oneline</a:t>
            </a:r>
            <a:r>
              <a:rPr kumimoji="1" lang="zh-CN" altLang="en-US" dirty="0"/>
              <a:t> 也可以这样配合使用</a:t>
            </a:r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1029015" y="15973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查看日志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1029015" y="85562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命令选项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35074" y="5423155"/>
            <a:ext cx="6478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PS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git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log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更多选项参见官网：</a:t>
            </a:r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https://git-</a:t>
            </a:r>
            <a:r>
              <a:rPr kumimoji="1" lang="en-US" altLang="zh-CN" sz="1600" dirty="0" err="1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scm.com</a:t>
            </a:r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/docs/git-log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文本框 96"/>
          <p:cNvSpPr txBox="1"/>
          <p:nvPr/>
        </p:nvSpPr>
        <p:spPr>
          <a:xfrm>
            <a:off x="2756967" y="2752725"/>
            <a:ext cx="12065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773295" y="2824480"/>
            <a:ext cx="30892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添加提交命令</a:t>
            </a: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dist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4740275" y="3531235"/>
            <a:ext cx="1795145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19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第七小节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添加提交命令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命令</a:t>
            </a:r>
          </a:p>
        </p:txBody>
      </p:sp>
      <p:sp>
        <p:nvSpPr>
          <p:cNvPr id="2" name="Freeform 5"/>
          <p:cNvSpPr/>
          <p:nvPr/>
        </p:nvSpPr>
        <p:spPr bwMode="auto">
          <a:xfrm>
            <a:off x="1031627" y="4075976"/>
            <a:ext cx="1167743" cy="1012664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工作区</a:t>
            </a:r>
          </a:p>
        </p:txBody>
      </p:sp>
      <p:sp>
        <p:nvSpPr>
          <p:cNvPr id="8" name="Freeform 5"/>
          <p:cNvSpPr/>
          <p:nvPr/>
        </p:nvSpPr>
        <p:spPr bwMode="auto">
          <a:xfrm>
            <a:off x="3936317" y="4071550"/>
            <a:ext cx="1167743" cy="1012664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暂存区</a:t>
            </a:r>
          </a:p>
        </p:txBody>
      </p:sp>
      <p:sp>
        <p:nvSpPr>
          <p:cNvPr id="9" name="Freeform 5"/>
          <p:cNvSpPr/>
          <p:nvPr/>
        </p:nvSpPr>
        <p:spPr bwMode="auto">
          <a:xfrm>
            <a:off x="7895155" y="4075976"/>
            <a:ext cx="1167743" cy="1012664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0070C0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仓库区</a:t>
            </a:r>
          </a:p>
        </p:txBody>
      </p:sp>
      <p:sp>
        <p:nvSpPr>
          <p:cNvPr id="10" name="右箭头 9"/>
          <p:cNvSpPr/>
          <p:nvPr/>
        </p:nvSpPr>
        <p:spPr>
          <a:xfrm>
            <a:off x="2199370" y="4329952"/>
            <a:ext cx="1736947" cy="55133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11" name="右箭头 10"/>
          <p:cNvSpPr/>
          <p:nvPr/>
        </p:nvSpPr>
        <p:spPr>
          <a:xfrm>
            <a:off x="5104061" y="4302217"/>
            <a:ext cx="2802030" cy="55133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commit</a:t>
            </a:r>
            <a:r>
              <a:rPr kumimoji="1" lang="zh-CN" altLang="en-US" dirty="0"/>
              <a:t> </a:t>
            </a:r>
            <a:r>
              <a:rPr kumimoji="1" lang="en-US" altLang="zh-CN" dirty="0"/>
              <a:t>-m</a:t>
            </a:r>
            <a:r>
              <a:rPr kumimoji="1" lang="zh-CN" altLang="en-US" dirty="0"/>
              <a:t> 提交日志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310080" y="2902309"/>
            <a:ext cx="2682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git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commit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600" dirty="0">
                <a:solidFill>
                  <a:srgbClr val="B7000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-a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-m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提交日志</a:t>
            </a:r>
            <a:endParaRPr kumimoji="1" lang="en-US" altLang="zh-CN" sz="1600" dirty="0">
              <a:solidFill>
                <a:srgbClr val="51515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3" name="线形标注 1 22"/>
          <p:cNvSpPr/>
          <p:nvPr/>
        </p:nvSpPr>
        <p:spPr>
          <a:xfrm>
            <a:off x="6505076" y="1641472"/>
            <a:ext cx="2051294" cy="521746"/>
          </a:xfrm>
          <a:prstGeom prst="borderCallout1">
            <a:avLst>
              <a:gd name="adj1" fmla="val 102162"/>
              <a:gd name="adj2" fmla="val 5417"/>
              <a:gd name="adj3" fmla="val 260007"/>
              <a:gd name="adj4" fmla="val -39916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不能提交新文件</a:t>
            </a:r>
          </a:p>
        </p:txBody>
      </p:sp>
      <p:sp>
        <p:nvSpPr>
          <p:cNvPr id="29" name="左大括号 28"/>
          <p:cNvSpPr/>
          <p:nvPr/>
        </p:nvSpPr>
        <p:spPr>
          <a:xfrm>
            <a:off x="9105385" y="3240863"/>
            <a:ext cx="739588" cy="266251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9837257" y="3443217"/>
            <a:ext cx="1525508" cy="2314934"/>
            <a:chOff x="10213773" y="3443217"/>
            <a:chExt cx="1525508" cy="2314934"/>
          </a:xfrm>
        </p:grpSpPr>
        <p:sp>
          <p:nvSpPr>
            <p:cNvPr id="30" name="椭圆 29"/>
            <p:cNvSpPr/>
            <p:nvPr/>
          </p:nvSpPr>
          <p:spPr>
            <a:xfrm>
              <a:off x="10213773" y="5206699"/>
              <a:ext cx="1517792" cy="551452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version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31" name="椭圆 30"/>
            <p:cNvSpPr/>
            <p:nvPr/>
          </p:nvSpPr>
          <p:spPr>
            <a:xfrm>
              <a:off x="10221489" y="4329952"/>
              <a:ext cx="1517792" cy="551452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version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2</a:t>
              </a:r>
              <a:endParaRPr kumimoji="1" lang="zh-CN" altLang="en-US" dirty="0"/>
            </a:p>
          </p:txBody>
        </p:sp>
        <p:sp>
          <p:nvSpPr>
            <p:cNvPr id="32" name="椭圆 31"/>
            <p:cNvSpPr/>
            <p:nvPr/>
          </p:nvSpPr>
          <p:spPr>
            <a:xfrm>
              <a:off x="10221489" y="3443217"/>
              <a:ext cx="1516758" cy="551452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version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3</a:t>
              </a:r>
              <a:endParaRPr kumimoji="1" lang="zh-CN" altLang="en-US" dirty="0"/>
            </a:p>
          </p:txBody>
        </p:sp>
        <p:sp>
          <p:nvSpPr>
            <p:cNvPr id="33" name="上箭头 32"/>
            <p:cNvSpPr/>
            <p:nvPr/>
          </p:nvSpPr>
          <p:spPr>
            <a:xfrm>
              <a:off x="10931897" y="4882508"/>
              <a:ext cx="82968" cy="310744"/>
            </a:xfrm>
            <a:prstGeom prst="upArrow">
              <a:avLst/>
            </a:prstGeom>
            <a:solidFill>
              <a:srgbClr val="49504F"/>
            </a:solidFill>
            <a:ln>
              <a:solidFill>
                <a:srgbClr val="B700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上箭头 33"/>
            <p:cNvSpPr/>
            <p:nvPr/>
          </p:nvSpPr>
          <p:spPr>
            <a:xfrm>
              <a:off x="10932178" y="4023146"/>
              <a:ext cx="82968" cy="310744"/>
            </a:xfrm>
            <a:prstGeom prst="upArrow">
              <a:avLst/>
            </a:prstGeom>
            <a:solidFill>
              <a:srgbClr val="49504F"/>
            </a:solidFill>
            <a:ln>
              <a:solidFill>
                <a:srgbClr val="B700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22" grpId="0"/>
      <p:bldP spid="23" grpId="0" bldLvl="0" animBg="1"/>
      <p:bldP spid="29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957261" y="1561678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将工作区的改动添加到暂存区：</a:t>
            </a:r>
            <a:r>
              <a:rPr lang="en-US" altLang="zh-CN" dirty="0"/>
              <a:t>git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</a:p>
          <a:p>
            <a:pPr lvl="1"/>
            <a:r>
              <a:rPr lang="en-US" altLang="zh-CN" dirty="0"/>
              <a:t>git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 将工作区全部改动添加到暂存区</a:t>
            </a:r>
            <a:endParaRPr lang="en-US" altLang="zh-CN" dirty="0"/>
          </a:p>
          <a:p>
            <a:pPr lvl="1"/>
            <a:r>
              <a:rPr lang="en-US" altLang="zh-CN" dirty="0"/>
              <a:t>git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&lt;file&gt;</a:t>
            </a:r>
            <a:r>
              <a:rPr lang="zh-CN" altLang="en-US" dirty="0"/>
              <a:t> 指定文件添加到暂存区</a:t>
            </a:r>
            <a:endParaRPr lang="en-US" altLang="zh-CN" dirty="0"/>
          </a:p>
          <a:p>
            <a:r>
              <a:rPr lang="zh-CN" altLang="en-US" dirty="0"/>
              <a:t>将暂存区的文件提交到仓库：</a:t>
            </a:r>
            <a:r>
              <a:rPr lang="en-US" altLang="zh-CN" dirty="0"/>
              <a:t>git</a:t>
            </a:r>
            <a:r>
              <a:rPr lang="zh-CN" altLang="en-US" dirty="0"/>
              <a:t> </a:t>
            </a:r>
            <a:r>
              <a:rPr lang="en-US" altLang="zh-CN" dirty="0"/>
              <a:t>commit</a:t>
            </a:r>
            <a:r>
              <a:rPr lang="zh-CN" altLang="en-US" dirty="0"/>
              <a:t> </a:t>
            </a:r>
            <a:r>
              <a:rPr lang="en-US" altLang="zh-CN" dirty="0"/>
              <a:t>-m</a:t>
            </a:r>
            <a:r>
              <a:rPr lang="zh-CN" altLang="en-US" dirty="0"/>
              <a:t> 提交日志</a:t>
            </a:r>
            <a:endParaRPr lang="en-US" altLang="zh-CN" dirty="0"/>
          </a:p>
          <a:p>
            <a:pPr lvl="1"/>
            <a:r>
              <a:rPr lang="en-US" altLang="zh-CN" dirty="0"/>
              <a:t>git</a:t>
            </a:r>
            <a:r>
              <a:rPr lang="zh-CN" altLang="en-US" dirty="0"/>
              <a:t> </a:t>
            </a:r>
            <a:r>
              <a:rPr lang="en-US" altLang="zh-CN" dirty="0"/>
              <a:t>commit</a:t>
            </a:r>
            <a:r>
              <a:rPr lang="zh-CN" altLang="en-US" dirty="0"/>
              <a:t> </a:t>
            </a:r>
            <a:r>
              <a:rPr lang="en-US" altLang="zh-CN" dirty="0"/>
              <a:t>-m</a:t>
            </a:r>
            <a:r>
              <a:rPr lang="zh-CN" altLang="en-US" dirty="0"/>
              <a:t> 提交日志  全部提交到本地仓库，形成一个版本</a:t>
            </a:r>
            <a:endParaRPr lang="en-US" altLang="zh-CN" dirty="0"/>
          </a:p>
          <a:p>
            <a:pPr lvl="1"/>
            <a:r>
              <a:rPr lang="en-US" altLang="zh-CN" dirty="0"/>
              <a:t>git</a:t>
            </a:r>
            <a:r>
              <a:rPr lang="zh-CN" altLang="en-US" dirty="0"/>
              <a:t> </a:t>
            </a:r>
            <a:r>
              <a:rPr lang="en-US" altLang="zh-CN" dirty="0"/>
              <a:t>commit</a:t>
            </a:r>
            <a:r>
              <a:rPr lang="zh-CN" altLang="en-US" dirty="0"/>
              <a:t> </a:t>
            </a:r>
            <a:r>
              <a:rPr lang="en-US" altLang="zh-CN" dirty="0"/>
              <a:t>&lt;file&gt;</a:t>
            </a:r>
            <a:r>
              <a:rPr lang="zh-CN" altLang="en-US" dirty="0"/>
              <a:t> </a:t>
            </a:r>
            <a:r>
              <a:rPr lang="en-US" altLang="zh-CN" dirty="0"/>
              <a:t>-m</a:t>
            </a:r>
            <a:r>
              <a:rPr lang="zh-CN" altLang="en-US" dirty="0"/>
              <a:t> 提交日志  指定文件提交到本地仓库，形成一个版本</a:t>
            </a:r>
            <a:endParaRPr lang="en-US" altLang="zh-CN" dirty="0"/>
          </a:p>
          <a:p>
            <a:pPr lvl="1"/>
            <a:r>
              <a:rPr lang="zh-CN" altLang="en-US" dirty="0"/>
              <a:t>提交日志，最好使用英文半角引号引起来；如果没有特殊字符，不加引号也可以</a:t>
            </a:r>
            <a:endParaRPr lang="en-US" altLang="zh-CN" dirty="0"/>
          </a:p>
          <a:p>
            <a:r>
              <a:rPr lang="zh-CN" altLang="en-US" dirty="0"/>
              <a:t>直接将工作区的改动提交到本地仓库</a:t>
            </a:r>
            <a:endParaRPr lang="en-US" altLang="zh-CN" dirty="0"/>
          </a:p>
          <a:p>
            <a:pPr lvl="1"/>
            <a:r>
              <a:rPr lang="en-US" altLang="zh-CN" dirty="0"/>
              <a:t>git</a:t>
            </a:r>
            <a:r>
              <a:rPr lang="zh-CN" altLang="en-US" dirty="0"/>
              <a:t> </a:t>
            </a:r>
            <a:r>
              <a:rPr lang="en-US" altLang="zh-CN" dirty="0"/>
              <a:t>commit</a:t>
            </a:r>
            <a:r>
              <a:rPr lang="zh-CN" altLang="en-US" dirty="0"/>
              <a:t> </a:t>
            </a:r>
            <a:r>
              <a:rPr lang="en-US" altLang="zh-CN" dirty="0"/>
              <a:t>-a</a:t>
            </a:r>
            <a:r>
              <a:rPr lang="zh-CN" altLang="en-US" dirty="0"/>
              <a:t> </a:t>
            </a:r>
            <a:r>
              <a:rPr lang="en-US" altLang="zh-CN" dirty="0"/>
              <a:t>-m</a:t>
            </a:r>
            <a:r>
              <a:rPr lang="zh-CN" altLang="en-US" dirty="0"/>
              <a:t> 提交日志</a:t>
            </a:r>
            <a:endParaRPr lang="en-US" altLang="zh-CN" dirty="0"/>
          </a:p>
          <a:p>
            <a:pPr lvl="1"/>
            <a:r>
              <a:rPr lang="zh-CN" altLang="en-US" dirty="0"/>
              <a:t>该命令对新增的文件无效</a:t>
            </a:r>
            <a:endParaRPr lang="en-US" altLang="zh-CN" dirty="0"/>
          </a:p>
          <a:p>
            <a:pPr lvl="1"/>
            <a:r>
              <a:rPr lang="zh-CN" altLang="en-US" dirty="0"/>
              <a:t>该命令会将工作区的改动更新到暂存区，同时提交到仓库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957260" y="15973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添加提交命令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957260" y="85562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小结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873541" y="5971328"/>
            <a:ext cx="6077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PS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：注意用词的变化。</a:t>
            </a:r>
            <a:r>
              <a:rPr kumimoji="1" lang="zh-CN" altLang="en-US" sz="1600" dirty="0">
                <a:solidFill>
                  <a:srgbClr val="B7000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添加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指的是什么操作？</a:t>
            </a:r>
            <a:r>
              <a:rPr kumimoji="1" lang="zh-CN" altLang="en-US" sz="1600" dirty="0">
                <a:solidFill>
                  <a:srgbClr val="B7000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提交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指的什么操作？</a:t>
            </a:r>
            <a:endParaRPr kumimoji="1" lang="en-US" altLang="zh-CN" sz="1600" dirty="0">
              <a:solidFill>
                <a:srgbClr val="51515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文本框 96"/>
          <p:cNvSpPr txBox="1"/>
          <p:nvPr/>
        </p:nvSpPr>
        <p:spPr>
          <a:xfrm>
            <a:off x="2756967" y="2752725"/>
            <a:ext cx="12065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773295" y="2824480"/>
            <a:ext cx="37611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撤销添加或提交</a:t>
            </a: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dist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4740275" y="3531235"/>
            <a:ext cx="1795145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19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第八小节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撤销添加或提交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命令</a:t>
            </a:r>
          </a:p>
        </p:txBody>
      </p:sp>
      <p:sp>
        <p:nvSpPr>
          <p:cNvPr id="13" name="Freeform 5"/>
          <p:cNvSpPr/>
          <p:nvPr/>
        </p:nvSpPr>
        <p:spPr bwMode="auto">
          <a:xfrm>
            <a:off x="660551" y="3968215"/>
            <a:ext cx="1167743" cy="1012664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工作区</a:t>
            </a:r>
          </a:p>
        </p:txBody>
      </p:sp>
      <p:sp>
        <p:nvSpPr>
          <p:cNvPr id="14" name="Freeform 5"/>
          <p:cNvSpPr/>
          <p:nvPr/>
        </p:nvSpPr>
        <p:spPr bwMode="auto">
          <a:xfrm>
            <a:off x="3973649" y="3954953"/>
            <a:ext cx="1167743" cy="1012664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暂存区</a:t>
            </a:r>
          </a:p>
        </p:txBody>
      </p:sp>
      <p:sp>
        <p:nvSpPr>
          <p:cNvPr id="15" name="Freeform 5"/>
          <p:cNvSpPr/>
          <p:nvPr/>
        </p:nvSpPr>
        <p:spPr bwMode="auto">
          <a:xfrm>
            <a:off x="6869474" y="3954953"/>
            <a:ext cx="1167743" cy="1012664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0070C0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仓库区</a:t>
            </a:r>
          </a:p>
        </p:txBody>
      </p:sp>
      <p:cxnSp>
        <p:nvCxnSpPr>
          <p:cNvPr id="18" name="肘形连接符 17"/>
          <p:cNvCxnSpPr>
            <a:stCxn id="15" idx="0"/>
            <a:endCxn id="13" idx="1"/>
          </p:cNvCxnSpPr>
          <p:nvPr/>
        </p:nvCxnSpPr>
        <p:spPr>
          <a:xfrm flipH="1">
            <a:off x="1470872" y="3954953"/>
            <a:ext cx="5753576" cy="13262"/>
          </a:xfrm>
          <a:prstGeom prst="bentConnector5">
            <a:avLst>
              <a:gd name="adj1" fmla="val 0"/>
              <a:gd name="adj2" fmla="val -6255339"/>
              <a:gd name="adj3" fmla="val 9986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线形标注 1 19"/>
          <p:cNvSpPr/>
          <p:nvPr/>
        </p:nvSpPr>
        <p:spPr>
          <a:xfrm>
            <a:off x="2495976" y="1618811"/>
            <a:ext cx="2343089" cy="521746"/>
          </a:xfrm>
          <a:prstGeom prst="borderCallout1">
            <a:avLst>
              <a:gd name="adj1" fmla="val 104739"/>
              <a:gd name="adj2" fmla="val 49608"/>
              <a:gd name="adj3" fmla="val 236811"/>
              <a:gd name="adj4" fmla="val 55926"/>
            </a:avLst>
          </a:prstGeom>
          <a:blipFill rotWithShape="1">
            <a:blip r:embed="rId2"/>
            <a:tile tx="0" ty="0" sx="100000" sy="100000" flip="none" algn="tl"/>
          </a:blipFill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同时也撤销到暂存区</a:t>
            </a:r>
          </a:p>
        </p:txBody>
      </p:sp>
      <p:sp>
        <p:nvSpPr>
          <p:cNvPr id="21" name="左大括号 20"/>
          <p:cNvSpPr/>
          <p:nvPr/>
        </p:nvSpPr>
        <p:spPr>
          <a:xfrm>
            <a:off x="8123754" y="3119840"/>
            <a:ext cx="739588" cy="266251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720468" y="3293632"/>
            <a:ext cx="1465990" cy="2314934"/>
            <a:chOff x="10213773" y="3443217"/>
            <a:chExt cx="1465990" cy="2314934"/>
          </a:xfrm>
        </p:grpSpPr>
        <p:sp>
          <p:nvSpPr>
            <p:cNvPr id="23" name="椭圆 22"/>
            <p:cNvSpPr/>
            <p:nvPr/>
          </p:nvSpPr>
          <p:spPr>
            <a:xfrm>
              <a:off x="10213773" y="5206699"/>
              <a:ext cx="1458274" cy="551452"/>
            </a:xfrm>
            <a:prstGeom prst="ellipse">
              <a:avLst/>
            </a:prstGeom>
            <a:solidFill>
              <a:srgbClr val="9191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version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221489" y="4329952"/>
              <a:ext cx="1458274" cy="551452"/>
            </a:xfrm>
            <a:prstGeom prst="ellipse">
              <a:avLst/>
            </a:prstGeom>
            <a:solidFill>
              <a:srgbClr val="9191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version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2</a:t>
              </a:r>
              <a:endParaRPr kumimoji="1"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10221489" y="3443217"/>
              <a:ext cx="1458274" cy="551452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version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3</a:t>
              </a:r>
              <a:endParaRPr kumimoji="1" lang="zh-CN" altLang="en-US" dirty="0"/>
            </a:p>
          </p:txBody>
        </p:sp>
        <p:sp>
          <p:nvSpPr>
            <p:cNvPr id="26" name="上箭头 25"/>
            <p:cNvSpPr/>
            <p:nvPr/>
          </p:nvSpPr>
          <p:spPr>
            <a:xfrm>
              <a:off x="10905003" y="4882508"/>
              <a:ext cx="82968" cy="310744"/>
            </a:xfrm>
            <a:prstGeom prst="upArrow">
              <a:avLst/>
            </a:prstGeom>
            <a:solidFill>
              <a:srgbClr val="49504F"/>
            </a:solidFill>
            <a:ln>
              <a:solidFill>
                <a:srgbClr val="B700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上箭头 26"/>
            <p:cNvSpPr/>
            <p:nvPr/>
          </p:nvSpPr>
          <p:spPr>
            <a:xfrm>
              <a:off x="10905284" y="4023146"/>
              <a:ext cx="82968" cy="310744"/>
            </a:xfrm>
            <a:prstGeom prst="upArrow">
              <a:avLst/>
            </a:prstGeom>
            <a:solidFill>
              <a:srgbClr val="49504F"/>
            </a:solidFill>
            <a:ln>
              <a:solidFill>
                <a:srgbClr val="B700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948730" y="4129081"/>
            <a:ext cx="195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git checkout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&lt;file&gt;</a:t>
            </a:r>
          </a:p>
        </p:txBody>
      </p:sp>
      <p:sp>
        <p:nvSpPr>
          <p:cNvPr id="57" name="线形标注 1 56"/>
          <p:cNvSpPr/>
          <p:nvPr/>
        </p:nvSpPr>
        <p:spPr>
          <a:xfrm>
            <a:off x="8091537" y="1618811"/>
            <a:ext cx="3458090" cy="521746"/>
          </a:xfrm>
          <a:prstGeom prst="borderCallout1">
            <a:avLst>
              <a:gd name="adj1" fmla="val 104739"/>
              <a:gd name="adj2" fmla="val 49608"/>
              <a:gd name="adj3" fmla="val 321862"/>
              <a:gd name="adj4" fmla="val 40943"/>
            </a:avLst>
          </a:prstGeom>
          <a:blipFill rotWithShape="1">
            <a:blip r:embed="rId2"/>
            <a:tile tx="0" ty="0" sx="100000" sy="100000" flip="none" algn="tl"/>
          </a:blipFill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只是将最后一次提交的内容撤销</a:t>
            </a:r>
          </a:p>
        </p:txBody>
      </p:sp>
      <p:cxnSp>
        <p:nvCxnSpPr>
          <p:cNvPr id="58" name="肘形连接符 57"/>
          <p:cNvCxnSpPr>
            <a:stCxn id="25" idx="6"/>
            <a:endCxn id="23" idx="6"/>
          </p:cNvCxnSpPr>
          <p:nvPr/>
        </p:nvCxnSpPr>
        <p:spPr>
          <a:xfrm flipH="1">
            <a:off x="10178742" y="3569358"/>
            <a:ext cx="7716" cy="1763482"/>
          </a:xfrm>
          <a:prstGeom prst="bentConnector3">
            <a:avLst>
              <a:gd name="adj1" fmla="val -313694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9522752" y="3874247"/>
            <a:ext cx="2324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git reset --hard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sz="1600" dirty="0">
                <a:solidFill>
                  <a:srgbClr val="B7000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版本号</a:t>
            </a:r>
            <a:endParaRPr kumimoji="1" lang="en-US" altLang="zh-CN" sz="1600" dirty="0">
              <a:solidFill>
                <a:srgbClr val="B7000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71" name="肘形连接符 70"/>
          <p:cNvCxnSpPr/>
          <p:nvPr/>
        </p:nvCxnSpPr>
        <p:spPr>
          <a:xfrm rot="10800000">
            <a:off x="5114754" y="4490980"/>
            <a:ext cx="176713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4" name="线形标注 1 73"/>
          <p:cNvSpPr/>
          <p:nvPr/>
        </p:nvSpPr>
        <p:spPr>
          <a:xfrm>
            <a:off x="4845152" y="1618176"/>
            <a:ext cx="2723504" cy="521746"/>
          </a:xfrm>
          <a:prstGeom prst="borderCallout1">
            <a:avLst>
              <a:gd name="adj1" fmla="val 104739"/>
              <a:gd name="adj2" fmla="val 49608"/>
              <a:gd name="adj3" fmla="val 448150"/>
              <a:gd name="adj4" fmla="val 17543"/>
            </a:avLst>
          </a:prstGeom>
          <a:blipFill rotWithShape="1">
            <a:blip r:embed="rId2"/>
            <a:tile tx="0" ty="0" sx="100000" sy="100000" flip="none" algn="tl"/>
          </a:blipFill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或将刚刚暂存的内容撤销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462919" y="2781286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git reset --hard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20" grpId="0" bldLvl="0" animBg="1"/>
      <p:bldP spid="21" grpId="0" bldLvl="0" animBg="1"/>
      <p:bldP spid="40" grpId="0"/>
      <p:bldP spid="57" grpId="0" bldLvl="0" animBg="1"/>
      <p:bldP spid="57" grpId="1" bldLvl="0" animBg="1"/>
      <p:bldP spid="62" grpId="0"/>
      <p:bldP spid="74" grpId="0" bldLvl="0" animBg="1"/>
      <p:bldP spid="74" grpId="1" bldLvl="0" animBg="1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884871" y="1489923"/>
            <a:ext cx="10749598" cy="474122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撤销，指的是将最后一次提交的内容撤销到暂存区、工作区；或者将刚刚暂存的内容撤销到工作区</a:t>
            </a:r>
            <a:endParaRPr lang="en-US" altLang="zh-CN" dirty="0"/>
          </a:p>
          <a:p>
            <a:r>
              <a:rPr lang="zh-CN" altLang="en-US" dirty="0"/>
              <a:t>最后一次提交的内容 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 暂存区：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git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reset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&lt;file&gt;</a:t>
            </a:r>
            <a:r>
              <a:rPr lang="zh-CN" altLang="en-US" dirty="0">
                <a:sym typeface="Wingdings" panose="05000000000000000000" pitchFamily="2" charset="2"/>
              </a:rPr>
              <a:t>  撤销指定的文件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git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reset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.</a:t>
            </a:r>
            <a:r>
              <a:rPr lang="zh-CN" altLang="en-US" dirty="0">
                <a:sym typeface="Wingdings" panose="05000000000000000000" pitchFamily="2" charset="2"/>
              </a:rPr>
              <a:t> 撤销全部文件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暂存区 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 工作区：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git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checkout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&lt;file&gt;</a:t>
            </a:r>
            <a:r>
              <a:rPr lang="zh-CN" altLang="en-US" dirty="0">
                <a:sym typeface="Wingdings" panose="05000000000000000000" pitchFamily="2" charset="2"/>
              </a:rPr>
              <a:t> 撤销指定的文件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git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checkout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.</a:t>
            </a:r>
            <a:r>
              <a:rPr lang="zh-CN" altLang="en-US" dirty="0">
                <a:sym typeface="Wingdings" panose="05000000000000000000" pitchFamily="2" charset="2"/>
              </a:rPr>
              <a:t> 撤销全部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最后一次提交的内容 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 暂存区</a:t>
            </a:r>
            <a:r>
              <a:rPr lang="en-US" altLang="zh-CN" dirty="0">
                <a:sym typeface="Wingdings" panose="05000000000000000000" pitchFamily="2" charset="2"/>
              </a:rPr>
              <a:t>/</a:t>
            </a:r>
            <a:r>
              <a:rPr lang="zh-CN" altLang="en-US" dirty="0">
                <a:sym typeface="Wingdings" panose="05000000000000000000" pitchFamily="2" charset="2"/>
              </a:rPr>
              <a:t>工作区（相当于重置）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git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reset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--hard</a:t>
            </a: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该命令后不能指定文件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回到历史版本、或在历史版本中穿梭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en-US" altLang="zh-CN" dirty="0"/>
              <a:t>git</a:t>
            </a:r>
            <a:r>
              <a:rPr lang="zh-CN" altLang="en-US" dirty="0"/>
              <a:t> </a:t>
            </a:r>
            <a:r>
              <a:rPr lang="en-US" altLang="zh-CN" dirty="0"/>
              <a:t>reset</a:t>
            </a:r>
            <a:r>
              <a:rPr lang="zh-CN" altLang="en-US" dirty="0"/>
              <a:t> </a:t>
            </a:r>
            <a:r>
              <a:rPr lang="en-US" altLang="zh-CN" dirty="0"/>
              <a:t>--hard</a:t>
            </a:r>
            <a:r>
              <a:rPr lang="zh-CN" altLang="en-US" dirty="0"/>
              <a:t> 版本号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884870" y="8797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撤销添加或提交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884870" y="78387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小结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文本框 96"/>
          <p:cNvSpPr txBox="1"/>
          <p:nvPr/>
        </p:nvSpPr>
        <p:spPr>
          <a:xfrm>
            <a:off x="2756967" y="2752725"/>
            <a:ext cx="120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4773295" y="2824480"/>
            <a:ext cx="3105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版本管理系统</a:t>
            </a: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dist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4740275" y="3531235"/>
            <a:ext cx="1795145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19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第一小节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文本框 96"/>
          <p:cNvSpPr txBox="1"/>
          <p:nvPr/>
        </p:nvSpPr>
        <p:spPr>
          <a:xfrm>
            <a:off x="2756967" y="2752725"/>
            <a:ext cx="12065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773295" y="2824480"/>
            <a:ext cx="2519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远程仓库 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4740275" y="3531235"/>
            <a:ext cx="1795145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19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第九小节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710881" y="1646133"/>
            <a:ext cx="10749598" cy="206525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/>
            <a:r>
              <a:rPr lang="zh-CN" altLang="en-US" dirty="0">
                <a:solidFill>
                  <a:srgbClr val="262626"/>
                </a:solidFill>
              </a:rPr>
              <a:t>目前我们都是在本地进行版本管理</a:t>
            </a:r>
            <a:endParaRPr lang="en-US" altLang="zh-CN" dirty="0">
              <a:solidFill>
                <a:srgbClr val="262626"/>
              </a:solidFill>
            </a:endParaRPr>
          </a:p>
          <a:p>
            <a:pPr marL="276225" indent="-276225"/>
            <a:r>
              <a:rPr lang="zh-CN" altLang="en-US" dirty="0">
                <a:solidFill>
                  <a:srgbClr val="262626"/>
                </a:solidFill>
              </a:rPr>
              <a:t>如果要发布项目或者进行多人协作，那么就需要一台公共的服务器</a:t>
            </a:r>
            <a:endParaRPr lang="en-US" altLang="zh-CN" dirty="0">
              <a:solidFill>
                <a:srgbClr val="262626"/>
              </a:solidFill>
            </a:endParaRPr>
          </a:p>
          <a:p>
            <a:pPr marL="276225" indent="-276225"/>
            <a:r>
              <a:rPr lang="en-US" altLang="zh-CN" dirty="0" err="1">
                <a:solidFill>
                  <a:srgbClr val="262626"/>
                </a:solidFill>
              </a:rPr>
              <a:t>github</a:t>
            </a:r>
            <a:r>
              <a:rPr lang="zh-CN" altLang="en-US" dirty="0">
                <a:solidFill>
                  <a:srgbClr val="262626"/>
                </a:solidFill>
              </a:rPr>
              <a:t> 、码云 等提供免费的仓库托管服务</a:t>
            </a:r>
            <a:endParaRPr lang="en-US" altLang="zh-CN" dirty="0">
              <a:solidFill>
                <a:srgbClr val="262626"/>
              </a:solidFill>
            </a:endParaRPr>
          </a:p>
          <a:p>
            <a:pPr marL="276225" indent="-276225"/>
            <a:r>
              <a:rPr lang="zh-CN" altLang="en-US" dirty="0">
                <a:solidFill>
                  <a:srgbClr val="262626"/>
                </a:solidFill>
              </a:rPr>
              <a:t>也就是，我们可以将本地仓库的代码推送到远程仓库永久保存</a:t>
            </a:r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远程仓库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介绍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7492611" y="2876927"/>
            <a:ext cx="2133599" cy="3826112"/>
            <a:chOff x="7065818" y="1634307"/>
            <a:chExt cx="2133599" cy="3826112"/>
          </a:xfrm>
        </p:grpSpPr>
        <p:sp>
          <p:nvSpPr>
            <p:cNvPr id="5" name="矩形 4"/>
            <p:cNvSpPr/>
            <p:nvPr/>
          </p:nvSpPr>
          <p:spPr>
            <a:xfrm>
              <a:off x="7065818" y="1634307"/>
              <a:ext cx="2133599" cy="382611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556350" y="1828271"/>
              <a:ext cx="10631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rgbClr val="51515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版本服务器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651937" y="3487656"/>
            <a:ext cx="1814946" cy="3014492"/>
            <a:chOff x="7225144" y="2245036"/>
            <a:chExt cx="1814946" cy="3014492"/>
          </a:xfrm>
        </p:grpSpPr>
        <p:sp>
          <p:nvSpPr>
            <p:cNvPr id="15" name="矩形 14"/>
            <p:cNvSpPr/>
            <p:nvPr/>
          </p:nvSpPr>
          <p:spPr>
            <a:xfrm>
              <a:off x="7225144" y="2245036"/>
              <a:ext cx="1814946" cy="30144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762163" y="2439000"/>
              <a:ext cx="740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rgbClr val="51515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版本库</a:t>
              </a: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7929027" y="4143226"/>
            <a:ext cx="1260765" cy="462698"/>
          </a:xfrm>
          <a:prstGeom prst="roundRect">
            <a:avLst/>
          </a:prstGeom>
          <a:blipFill rotWithShape="1">
            <a:blip r:embed="rId2"/>
            <a:tile tx="0" ty="0" sx="100000" sy="100000" flip="none" algn="tl"/>
          </a:blip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3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929026" y="4953357"/>
            <a:ext cx="1260765" cy="462698"/>
          </a:xfrm>
          <a:prstGeom prst="roundRect">
            <a:avLst/>
          </a:prstGeom>
          <a:blipFill rotWithShape="1">
            <a:blip r:embed="rId3"/>
            <a:tile tx="0" ty="0" sx="100000" sy="100000" flip="none" algn="tl"/>
          </a:blip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2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929025" y="5786528"/>
            <a:ext cx="1260765" cy="462698"/>
          </a:xfrm>
          <a:prstGeom prst="roundRect">
            <a:avLst/>
          </a:prstGeom>
          <a:gradFill flip="none" rotWithShape="1"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1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cxnSp>
        <p:nvCxnSpPr>
          <p:cNvPr id="20" name="直线箭头连接符 19"/>
          <p:cNvCxnSpPr>
            <a:endCxn id="18" idx="2"/>
          </p:cNvCxnSpPr>
          <p:nvPr/>
        </p:nvCxnSpPr>
        <p:spPr>
          <a:xfrm flipV="1">
            <a:off x="8559407" y="5416055"/>
            <a:ext cx="2" cy="370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18" idx="0"/>
            <a:endCxn id="17" idx="2"/>
          </p:cNvCxnSpPr>
          <p:nvPr/>
        </p:nvCxnSpPr>
        <p:spPr>
          <a:xfrm flipV="1">
            <a:off x="8559409" y="4605924"/>
            <a:ext cx="1" cy="3474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2521526" y="3935842"/>
            <a:ext cx="3283527" cy="2312970"/>
            <a:chOff x="2521526" y="3935842"/>
            <a:chExt cx="3283527" cy="2312970"/>
          </a:xfrm>
        </p:grpSpPr>
        <p:sp>
          <p:nvSpPr>
            <p:cNvPr id="23" name="矩形 22"/>
            <p:cNvSpPr/>
            <p:nvPr/>
          </p:nvSpPr>
          <p:spPr>
            <a:xfrm>
              <a:off x="2521526" y="3935842"/>
              <a:ext cx="3283527" cy="231297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770758" y="4306841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rgbClr val="51515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个人计算机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2671617" y="4930296"/>
              <a:ext cx="675404" cy="446872"/>
            </a:xfrm>
            <a:prstGeom prst="roundRect">
              <a:avLst/>
            </a:prstGeom>
            <a:blipFill rotWithShape="1">
              <a:blip r:embed="rId3"/>
              <a:tile tx="0" ty="0" sx="100000" sy="100000" flip="none" algn="tl"/>
            </a:blip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rgbClr val="515151"/>
                  </a:solidFill>
                </a:rPr>
                <a:t>file</a:t>
              </a:r>
              <a:endParaRPr kumimoji="1" lang="zh-CN" altLang="en-US" dirty="0">
                <a:solidFill>
                  <a:srgbClr val="51515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884040" y="4091918"/>
            <a:ext cx="1738745" cy="2009114"/>
            <a:chOff x="7225144" y="2245036"/>
            <a:chExt cx="1814946" cy="3014492"/>
          </a:xfrm>
        </p:grpSpPr>
        <p:sp>
          <p:nvSpPr>
            <p:cNvPr id="27" name="矩形 26"/>
            <p:cNvSpPr/>
            <p:nvPr/>
          </p:nvSpPr>
          <p:spPr>
            <a:xfrm>
              <a:off x="7225144" y="2245036"/>
              <a:ext cx="1814946" cy="30144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762163" y="2439000"/>
              <a:ext cx="740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rgbClr val="51515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版本库</a:t>
              </a:r>
            </a:p>
          </p:txBody>
        </p:sp>
      </p:grpSp>
      <p:sp>
        <p:nvSpPr>
          <p:cNvPr id="29" name="圆角矩形 28"/>
          <p:cNvSpPr/>
          <p:nvPr/>
        </p:nvSpPr>
        <p:spPr>
          <a:xfrm>
            <a:off x="4149496" y="4528846"/>
            <a:ext cx="1207831" cy="308381"/>
          </a:xfrm>
          <a:prstGeom prst="roundRect">
            <a:avLst/>
          </a:prstGeom>
          <a:blipFill rotWithShape="1">
            <a:blip r:embed="rId2"/>
            <a:tile tx="0" ty="0" sx="100000" sy="100000" flip="none" algn="tl"/>
          </a:blip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3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4149495" y="5068786"/>
            <a:ext cx="1207831" cy="308381"/>
          </a:xfrm>
          <a:prstGeom prst="roundRect">
            <a:avLst/>
          </a:prstGeom>
          <a:blipFill rotWithShape="1">
            <a:blip r:embed="rId3"/>
            <a:tile tx="0" ty="0" sx="100000" sy="100000" flip="none" algn="tl"/>
          </a:blip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2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4149494" y="5624082"/>
            <a:ext cx="1207831" cy="308381"/>
          </a:xfrm>
          <a:prstGeom prst="roundRect">
            <a:avLst/>
          </a:prstGeom>
          <a:gradFill flip="none" rotWithShape="1"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1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cxnSp>
        <p:nvCxnSpPr>
          <p:cNvPr id="32" name="直线箭头连接符 31"/>
          <p:cNvCxnSpPr>
            <a:stCxn id="30" idx="0"/>
            <a:endCxn id="29" idx="2"/>
          </p:cNvCxnSpPr>
          <p:nvPr/>
        </p:nvCxnSpPr>
        <p:spPr>
          <a:xfrm flipV="1">
            <a:off x="4753412" y="4837227"/>
            <a:ext cx="1" cy="231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 flipV="1">
            <a:off x="4753408" y="5385744"/>
            <a:ext cx="1" cy="231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5605458" y="5316305"/>
            <a:ext cx="1869833" cy="307777"/>
            <a:chOff x="5622778" y="2477560"/>
            <a:chExt cx="1869833" cy="307777"/>
          </a:xfrm>
        </p:grpSpPr>
        <p:cxnSp>
          <p:nvCxnSpPr>
            <p:cNvPr id="37" name="直线箭头连接符 36"/>
            <p:cNvCxnSpPr/>
            <p:nvPr/>
          </p:nvCxnSpPr>
          <p:spPr>
            <a:xfrm>
              <a:off x="5622778" y="2726918"/>
              <a:ext cx="1869833" cy="0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6342072" y="2477560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chemeClr val="bg2">
                      <a:lumMod val="50000"/>
                    </a:scheme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推送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605457" y="4580255"/>
            <a:ext cx="1869834" cy="307777"/>
            <a:chOff x="5622777" y="2999472"/>
            <a:chExt cx="1869834" cy="307777"/>
          </a:xfrm>
        </p:grpSpPr>
        <p:cxnSp>
          <p:nvCxnSpPr>
            <p:cNvPr id="40" name="直线箭头连接符 39"/>
            <p:cNvCxnSpPr/>
            <p:nvPr/>
          </p:nvCxnSpPr>
          <p:spPr>
            <a:xfrm flipH="1">
              <a:off x="5622777" y="3254105"/>
              <a:ext cx="1869834" cy="10938"/>
            </a:xfrm>
            <a:prstGeom prst="straightConnector1">
              <a:avLst/>
            </a:prstGeom>
            <a:ln>
              <a:solidFill>
                <a:srgbClr val="91919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6337530" y="2999472"/>
              <a:ext cx="537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rgbClr val="49504F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拉取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9" grpId="0" bldLvl="0" animBg="1"/>
      <p:bldP spid="29" grpId="0" bldLvl="0" animBg="1"/>
      <p:bldP spid="30" grpId="0" bldLvl="0" animBg="1"/>
      <p:bldP spid="31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813116" y="1561678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到 </a:t>
            </a:r>
            <a:r>
              <a:rPr lang="en-US" altLang="zh-CN" dirty="0">
                <a:hlinkClick r:id="rId2"/>
              </a:rPr>
              <a:t>https://github.com</a:t>
            </a:r>
            <a:r>
              <a:rPr lang="zh-CN" altLang="en-US" dirty="0"/>
              <a:t> 或 </a:t>
            </a:r>
            <a:r>
              <a:rPr lang="en-US" altLang="zh-CN" dirty="0">
                <a:hlinkClick r:id="rId3"/>
              </a:rPr>
              <a:t>https://gitee.com</a:t>
            </a:r>
            <a:r>
              <a:rPr lang="zh-CN" altLang="en-US" dirty="0"/>
              <a:t> 注册一个账号</a:t>
            </a:r>
            <a:endParaRPr lang="en-US" altLang="zh-CN" dirty="0"/>
          </a:p>
          <a:p>
            <a:r>
              <a:rPr lang="zh-CN" altLang="en-US" dirty="0"/>
              <a:t>前者是一个英文网站，后者是中文网站；二者功能相同，都提供免费的仓库托管服务</a:t>
            </a:r>
            <a:endParaRPr lang="en-US" altLang="zh-CN" dirty="0"/>
          </a:p>
          <a:p>
            <a:r>
              <a:rPr lang="zh-CN" altLang="en-US" dirty="0"/>
              <a:t>注册账号，需要一个邮箱，注册后需要登录邮箱进行验证</a:t>
            </a:r>
            <a:endParaRPr lang="en-US" altLang="zh-CN" dirty="0"/>
          </a:p>
          <a:p>
            <a:r>
              <a:rPr lang="zh-CN" altLang="en-US" dirty="0"/>
              <a:t>如果两个网站都注册账号，建议使用相同的用户名和邮箱（后面操作起来会非常简单）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813115" y="15973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远程仓库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813115" y="85562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创建账号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813116" y="148992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码云</a:t>
            </a:r>
          </a:p>
          <a:p>
            <a:pPr lvl="1"/>
            <a:r>
              <a:rPr kumimoji="1" lang="zh-CN" altLang="en-US" dirty="0"/>
              <a:t>右上角的 “</a:t>
            </a:r>
            <a:r>
              <a:rPr kumimoji="1" lang="en-US" altLang="zh-CN" dirty="0"/>
              <a:t>+” </a:t>
            </a:r>
            <a:r>
              <a:rPr kumimoji="1" lang="zh-CN" altLang="en-US" dirty="0"/>
              <a:t>，选择新建仓库</a:t>
            </a:r>
          </a:p>
          <a:p>
            <a:pPr lvl="1"/>
            <a:r>
              <a:rPr kumimoji="1" lang="zh-CN" altLang="en-US" dirty="0"/>
              <a:t>填写仓库名，选择公开 或 私有</a:t>
            </a:r>
          </a:p>
          <a:p>
            <a:pPr lvl="1"/>
            <a:r>
              <a:rPr kumimoji="1" lang="zh-CN" altLang="en-US" dirty="0"/>
              <a:t>点击创建按钮，创建。</a:t>
            </a:r>
          </a:p>
          <a:p>
            <a:r>
              <a:rPr kumimoji="1" lang="en-US" altLang="zh-CN" dirty="0" err="1"/>
              <a:t>github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右上角的 “</a:t>
            </a:r>
            <a:r>
              <a:rPr kumimoji="1" lang="en-US" altLang="zh-CN" dirty="0"/>
              <a:t>+” </a:t>
            </a:r>
            <a:r>
              <a:rPr kumimoji="1" lang="zh-CN" altLang="en-US" dirty="0"/>
              <a:t>，选择 “</a:t>
            </a:r>
            <a:r>
              <a:rPr kumimoji="1" lang="en-US" altLang="zh-CN" dirty="0"/>
              <a:t>New repository”</a:t>
            </a:r>
          </a:p>
          <a:p>
            <a:pPr lvl="1"/>
            <a:r>
              <a:rPr kumimoji="1" lang="zh-CN" altLang="en-US" dirty="0"/>
              <a:t>填写仓库名称</a:t>
            </a:r>
          </a:p>
          <a:p>
            <a:pPr lvl="1"/>
            <a:r>
              <a:rPr kumimoji="1" lang="zh-CN" altLang="en-US" dirty="0"/>
              <a:t>点击创建按钮，创建。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813115" y="8797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远程仓库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813115" y="78387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创建远程仓库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16504" y="5032390"/>
            <a:ext cx="9363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PS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：如果英文不是很好，则可以先在码云上创建账号；然后记住点的哪些按钮，</a:t>
            </a:r>
            <a:r>
              <a:rPr kumimoji="1" lang="en-US" altLang="zh-CN" sz="1600" dirty="0" err="1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github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上也找这些按钮</a:t>
            </a:r>
            <a:endParaRPr kumimoji="1" lang="en-US" altLang="zh-CN" sz="1600" dirty="0">
              <a:solidFill>
                <a:srgbClr val="51515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06183" y="5423155"/>
            <a:ext cx="5067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PS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1" lang="zh-CN" altLang="en-US" sz="1600" dirty="0">
                <a:solidFill>
                  <a:srgbClr val="B7000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初学，必须按照上述步骤创建；不要勾选其他选项</a:t>
            </a:r>
            <a:endParaRPr kumimoji="1" lang="en-US" altLang="zh-CN" sz="1600" dirty="0">
              <a:solidFill>
                <a:srgbClr val="B7000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884871" y="1561678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推送本地仓库 到 远程仓库，有两种方式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https</a:t>
            </a:r>
            <a:r>
              <a:rPr kumimoji="1" lang="zh-CN" altLang="en-US" dirty="0"/>
              <a:t> 方式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ssh</a:t>
            </a:r>
            <a:r>
              <a:rPr kumimoji="1" lang="zh-CN" altLang="en-US" dirty="0"/>
              <a:t> 方式</a:t>
            </a:r>
            <a:endParaRPr kumimoji="1" lang="en-US" altLang="zh-CN" dirty="0"/>
          </a:p>
          <a:p>
            <a:r>
              <a:rPr kumimoji="1" lang="zh-CN" altLang="en-US" dirty="0"/>
              <a:t>不同的方式，注意选择不同的 </a:t>
            </a:r>
            <a:r>
              <a:rPr kumimoji="1" lang="en-US" altLang="zh-CN" dirty="0" err="1"/>
              <a:t>url</a:t>
            </a:r>
            <a:r>
              <a:rPr kumimoji="1" lang="zh-CN" altLang="en-US" dirty="0"/>
              <a:t>，千万不可混淆</a:t>
            </a:r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884870" y="15973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远程仓库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884870" y="85562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两种推送方式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12" y="3233974"/>
            <a:ext cx="5263541" cy="28465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文本占位符 1"/>
          <p:cNvSpPr>
            <a:spLocks noGrp="1"/>
          </p:cNvSpPr>
          <p:nvPr/>
        </p:nvSpPr>
        <p:spPr>
          <a:xfrm>
            <a:off x="884871" y="1561678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如果使用 </a:t>
            </a:r>
            <a:r>
              <a:rPr kumimoji="1" lang="en-US" altLang="zh-CN" dirty="0"/>
              <a:t>https</a:t>
            </a:r>
            <a:r>
              <a:rPr kumimoji="1" lang="zh-CN" altLang="en-US" dirty="0"/>
              <a:t>，则比较简单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添加远程仓库地址到本地  </a:t>
            </a:r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remote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origin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B70006"/>
                </a:solidFill>
              </a:rPr>
              <a:t>https</a:t>
            </a:r>
            <a:r>
              <a:rPr kumimoji="1" lang="zh-CN" altLang="en-US" dirty="0">
                <a:solidFill>
                  <a:srgbClr val="B70006"/>
                </a:solidFill>
              </a:rPr>
              <a:t>地址</a:t>
            </a:r>
            <a:endParaRPr kumimoji="1" lang="en-US" altLang="zh-CN" dirty="0">
              <a:solidFill>
                <a:srgbClr val="B70006"/>
              </a:solidFill>
            </a:endParaRPr>
          </a:p>
          <a:p>
            <a:pPr lvl="1"/>
            <a:r>
              <a:rPr kumimoji="1" lang="zh-CN" altLang="en-US" dirty="0"/>
              <a:t>首次推送 </a:t>
            </a:r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push</a:t>
            </a:r>
            <a:r>
              <a:rPr kumimoji="1" lang="zh-CN" altLang="en-US" dirty="0"/>
              <a:t> </a:t>
            </a:r>
            <a:r>
              <a:rPr kumimoji="1" lang="en-US" altLang="zh-CN" dirty="0"/>
              <a:t>-u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origin</a:t>
            </a:r>
            <a:r>
              <a:rPr kumimoji="1" lang="zh-CN" altLang="en-US" dirty="0"/>
              <a:t> </a:t>
            </a:r>
            <a:r>
              <a:rPr kumimoji="1" lang="en-US" altLang="zh-CN" dirty="0"/>
              <a:t>master</a:t>
            </a:r>
          </a:p>
          <a:p>
            <a:pPr lvl="1"/>
            <a:r>
              <a:rPr kumimoji="1" lang="zh-CN" altLang="en-US" dirty="0"/>
              <a:t>执行完后者，会弹出一个输入账号密码的框，填写 码云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 的账号密码即可推送成功</a:t>
            </a:r>
            <a:endParaRPr kumimoji="1" lang="en-US" altLang="zh-CN" dirty="0"/>
          </a:p>
        </p:txBody>
      </p:sp>
      <p:sp>
        <p:nvSpPr>
          <p:cNvPr id="8" name="标题 2"/>
          <p:cNvSpPr>
            <a:spLocks noGrp="1"/>
          </p:cNvSpPr>
          <p:nvPr/>
        </p:nvSpPr>
        <p:spPr>
          <a:xfrm>
            <a:off x="884870" y="15973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远程仓库</a:t>
            </a:r>
          </a:p>
        </p:txBody>
      </p:sp>
      <p:sp>
        <p:nvSpPr>
          <p:cNvPr id="9" name="文本占位符 3"/>
          <p:cNvSpPr>
            <a:spLocks noGrp="1"/>
          </p:cNvSpPr>
          <p:nvPr/>
        </p:nvSpPr>
        <p:spPr>
          <a:xfrm>
            <a:off x="884870" y="85562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https</a:t>
            </a:r>
            <a:r>
              <a:rPr kumimoji="1" lang="zh-CN" altLang="en-US" dirty="0"/>
              <a:t>方式推送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063876" y="3793956"/>
            <a:ext cx="4264532" cy="247425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73752" y="3793957"/>
            <a:ext cx="4264532" cy="247425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721041" y="1646134"/>
            <a:ext cx="10749598" cy="108362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如果使用 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 ，则需要先配置一下秘钥对（一个公钥、一个私钥），配置一次，永久使用</a:t>
            </a:r>
            <a:endParaRPr kumimoji="1" lang="en-US" altLang="zh-CN" dirty="0"/>
          </a:p>
          <a:p>
            <a:r>
              <a:rPr kumimoji="1" lang="zh-CN" altLang="en-US" dirty="0"/>
              <a:t>每个人的秘钥对，都是独一无二的，不会和其他人的秘钥对相同</a:t>
            </a:r>
            <a:endParaRPr kumimoji="1" lang="en-US" altLang="zh-CN" dirty="0"/>
          </a:p>
          <a:p>
            <a:r>
              <a:rPr kumimoji="1" lang="zh-CN" altLang="en-US" dirty="0"/>
              <a:t>通过私钥加密的内容，只能通过对应的公钥才能解密</a:t>
            </a:r>
            <a:endParaRPr kumimoji="1" lang="en-US" altLang="zh-CN" dirty="0"/>
          </a:p>
          <a:p>
            <a:r>
              <a:rPr kumimoji="1" lang="zh-CN" altLang="en-US" dirty="0"/>
              <a:t>推送的时候，不需要输入账号和密码，直接推送</a:t>
            </a:r>
            <a:endParaRPr kumimoji="1" lang="en-US" altLang="zh-CN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72104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远程仓库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2104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err="1"/>
              <a:t>ssh</a:t>
            </a:r>
            <a:r>
              <a:rPr kumimoji="1" lang="zh-CN" altLang="en-US" dirty="0"/>
              <a:t>方式的工作原理</a:t>
            </a:r>
          </a:p>
        </p:txBody>
      </p:sp>
      <p:sp>
        <p:nvSpPr>
          <p:cNvPr id="5" name="Freeform 5"/>
          <p:cNvSpPr/>
          <p:nvPr/>
        </p:nvSpPr>
        <p:spPr bwMode="auto">
          <a:xfrm>
            <a:off x="1171089" y="4218299"/>
            <a:ext cx="1941217" cy="1625576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0070C0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本地仓库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7278985" y="4218299"/>
            <a:ext cx="1941217" cy="1625576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B7000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远程仓库</a:t>
            </a:r>
          </a:p>
        </p:txBody>
      </p:sp>
      <p:cxnSp>
        <p:nvCxnSpPr>
          <p:cNvPr id="10" name="直线箭头连接符 9"/>
          <p:cNvCxnSpPr/>
          <p:nvPr/>
        </p:nvCxnSpPr>
        <p:spPr>
          <a:xfrm>
            <a:off x="3156772" y="5031085"/>
            <a:ext cx="11161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剪去单角的矩形 10"/>
          <p:cNvSpPr/>
          <p:nvPr/>
        </p:nvSpPr>
        <p:spPr>
          <a:xfrm>
            <a:off x="4273306" y="4735250"/>
            <a:ext cx="1385047" cy="591670"/>
          </a:xfrm>
          <a:prstGeom prst="snip1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加密内容</a:t>
            </a:r>
          </a:p>
        </p:txBody>
      </p:sp>
      <p:cxnSp>
        <p:nvCxnSpPr>
          <p:cNvPr id="13" name="直线箭头连接符 12"/>
          <p:cNvCxnSpPr/>
          <p:nvPr/>
        </p:nvCxnSpPr>
        <p:spPr>
          <a:xfrm flipV="1">
            <a:off x="5658353" y="5031086"/>
            <a:ext cx="1415683" cy="6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线形标注 1 14"/>
          <p:cNvSpPr/>
          <p:nvPr/>
        </p:nvSpPr>
        <p:spPr>
          <a:xfrm>
            <a:off x="2543810" y="3525520"/>
            <a:ext cx="2681605" cy="378460"/>
          </a:xfrm>
          <a:prstGeom prst="borderCallout1">
            <a:avLst>
              <a:gd name="adj1" fmla="val 104739"/>
              <a:gd name="adj2" fmla="val 49608"/>
              <a:gd name="adj3" fmla="val 392920"/>
              <a:gd name="adj4" fmla="val 37315"/>
            </a:avLst>
          </a:prstGeom>
          <a:blipFill rotWithShape="1">
            <a:blip r:embed="rId2"/>
            <a:tile tx="0" ty="0" sx="100000" sy="100000" flip="none" algn="tl"/>
          </a:blipFill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使用</a:t>
            </a:r>
            <a:r>
              <a:rPr kumimoji="1" lang="zh-CN" altLang="en-US" sz="1600" dirty="0">
                <a:solidFill>
                  <a:srgbClr val="B7000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私钥</a:t>
            </a:r>
            <a:r>
              <a:rPr kumimoji="1"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，对内容进行加密</a:t>
            </a:r>
          </a:p>
        </p:txBody>
      </p:sp>
      <p:sp>
        <p:nvSpPr>
          <p:cNvPr id="16" name="线形标注 1 15"/>
          <p:cNvSpPr/>
          <p:nvPr/>
        </p:nvSpPr>
        <p:spPr>
          <a:xfrm>
            <a:off x="5389375" y="3525231"/>
            <a:ext cx="1678654" cy="378479"/>
          </a:xfrm>
          <a:prstGeom prst="borderCallout1">
            <a:avLst>
              <a:gd name="adj1" fmla="val 104739"/>
              <a:gd name="adj2" fmla="val 49608"/>
              <a:gd name="adj3" fmla="val 392920"/>
              <a:gd name="adj4" fmla="val 37315"/>
            </a:avLst>
          </a:prstGeom>
          <a:blipFill rotWithShape="1">
            <a:blip r:embed="rId2"/>
            <a:tile tx="0" ty="0" sx="100000" sy="100000" flip="none" algn="tl"/>
          </a:blipFill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推送加密的内容</a:t>
            </a:r>
          </a:p>
        </p:txBody>
      </p:sp>
      <p:sp>
        <p:nvSpPr>
          <p:cNvPr id="17" name="矩形 16"/>
          <p:cNvSpPr/>
          <p:nvPr/>
        </p:nvSpPr>
        <p:spPr>
          <a:xfrm>
            <a:off x="9196143" y="4113287"/>
            <a:ext cx="1941217" cy="1835596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尝试通过</a:t>
            </a:r>
            <a:r>
              <a:rPr kumimoji="1" lang="zh-CN" altLang="en-US" sz="1600" dirty="0">
                <a:solidFill>
                  <a:srgbClr val="B7000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公钥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解密</a:t>
            </a:r>
            <a:endParaRPr kumimoji="1" lang="en-US" altLang="zh-CN" sz="1600" dirty="0">
              <a:solidFill>
                <a:srgbClr val="51515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endParaRPr kumimoji="1" lang="en-US" altLang="zh-CN" sz="1600" dirty="0">
              <a:solidFill>
                <a:srgbClr val="51515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if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kumimoji="1" lang="zh-CN" altLang="en-US" sz="1600" dirty="0">
                <a:solidFill>
                  <a:srgbClr val="B7000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能够解密</a:t>
            </a:r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{</a:t>
            </a:r>
          </a:p>
          <a:p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允许推送</a:t>
            </a:r>
            <a:endParaRPr kumimoji="1" lang="en-US" altLang="zh-CN" sz="1600" dirty="0">
              <a:solidFill>
                <a:srgbClr val="51515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}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else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{</a:t>
            </a:r>
          </a:p>
          <a:p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不允许推送</a:t>
            </a:r>
            <a:endParaRPr kumimoji="1" lang="en-US" altLang="zh-CN" sz="1600" dirty="0">
              <a:solidFill>
                <a:srgbClr val="51515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}</a:t>
            </a:r>
            <a:endParaRPr kumimoji="1" lang="zh-CN" altLang="en-US" sz="1600" dirty="0">
              <a:solidFill>
                <a:srgbClr val="51515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7" grpId="0" bldLvl="0" animBg="1"/>
      <p:bldP spid="5" grpId="0" bldLvl="0" animBg="1"/>
      <p:bldP spid="6" grpId="0" bldLvl="0" animBg="1"/>
      <p:bldP spid="11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/>
        </p:nvSpPr>
        <p:spPr>
          <a:xfrm>
            <a:off x="957261" y="1561678"/>
            <a:ext cx="10749598" cy="3813373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执行 </a:t>
            </a:r>
            <a:r>
              <a:rPr kumimoji="1" lang="en-US" altLang="zh-CN" dirty="0" err="1">
                <a:solidFill>
                  <a:srgbClr val="B70006"/>
                </a:solidFill>
              </a:rPr>
              <a:t>ssh</a:t>
            </a:r>
            <a:r>
              <a:rPr kumimoji="1" lang="en-US" altLang="zh-CN" dirty="0">
                <a:solidFill>
                  <a:srgbClr val="B70006"/>
                </a:solidFill>
              </a:rPr>
              <a:t>-keygen</a:t>
            </a:r>
            <a:r>
              <a:rPr kumimoji="1" lang="zh-CN" altLang="en-US" dirty="0">
                <a:solidFill>
                  <a:srgbClr val="B70006"/>
                </a:solidFill>
              </a:rPr>
              <a:t> </a:t>
            </a:r>
            <a:r>
              <a:rPr kumimoji="1" lang="en-US" altLang="zh-CN" dirty="0">
                <a:solidFill>
                  <a:srgbClr val="B70006"/>
                </a:solidFill>
              </a:rPr>
              <a:t>-t</a:t>
            </a:r>
            <a:r>
              <a:rPr kumimoji="1" lang="zh-CN" altLang="en-US" dirty="0">
                <a:solidFill>
                  <a:srgbClr val="B70006"/>
                </a:solidFill>
              </a:rPr>
              <a:t> </a:t>
            </a:r>
            <a:r>
              <a:rPr kumimoji="1" lang="en-US" altLang="zh-CN" dirty="0" err="1">
                <a:solidFill>
                  <a:srgbClr val="B70006"/>
                </a:solidFill>
              </a:rPr>
              <a:t>rsa</a:t>
            </a:r>
            <a:r>
              <a:rPr kumimoji="1" lang="zh-CN" altLang="en-US" dirty="0">
                <a:solidFill>
                  <a:srgbClr val="B70006"/>
                </a:solidFill>
              </a:rPr>
              <a:t> </a:t>
            </a:r>
            <a:r>
              <a:rPr kumimoji="1" lang="en-US" altLang="zh-CN" dirty="0">
                <a:solidFill>
                  <a:srgbClr val="B70006"/>
                </a:solidFill>
              </a:rPr>
              <a:t>-C</a:t>
            </a:r>
            <a:r>
              <a:rPr kumimoji="1" lang="zh-CN" altLang="en-US" dirty="0">
                <a:solidFill>
                  <a:srgbClr val="B70006"/>
                </a:solidFill>
              </a:rPr>
              <a:t> </a:t>
            </a:r>
            <a:r>
              <a:rPr kumimoji="1" lang="en-US" altLang="zh-CN" dirty="0">
                <a:solidFill>
                  <a:srgbClr val="B70006"/>
                </a:solidFill>
              </a:rPr>
              <a:t>"</a:t>
            </a:r>
            <a:r>
              <a:rPr kumimoji="1" lang="zh-CN" altLang="en-US" dirty="0">
                <a:solidFill>
                  <a:srgbClr val="B70006"/>
                </a:solidFill>
              </a:rPr>
              <a:t>邮箱</a:t>
            </a:r>
            <a:r>
              <a:rPr kumimoji="1" lang="en-US" altLang="zh-CN" dirty="0">
                <a:solidFill>
                  <a:srgbClr val="B70006"/>
                </a:solidFill>
              </a:rPr>
              <a:t>"</a:t>
            </a:r>
            <a:r>
              <a:rPr kumimoji="1" lang="zh-CN" altLang="en-US" dirty="0"/>
              <a:t> 回车、回车、回车，即可创建成功</a:t>
            </a:r>
            <a:endParaRPr kumimoji="1" lang="en-US" altLang="zh-CN" dirty="0"/>
          </a:p>
          <a:p>
            <a:r>
              <a:rPr kumimoji="1" lang="en-US" altLang="zh-CN" dirty="0"/>
              <a:t>windows</a:t>
            </a:r>
            <a:r>
              <a:rPr kumimoji="1" lang="zh-CN" altLang="en-US" dirty="0"/>
              <a:t> 系统，生成的秘钥对，在 </a:t>
            </a:r>
            <a:r>
              <a:rPr kumimoji="1" lang="en-US" altLang="zh-CN" dirty="0"/>
              <a:t>C:\Users\</a:t>
            </a:r>
            <a:r>
              <a:rPr kumimoji="1" lang="zh-CN" altLang="en-US" dirty="0"/>
              <a:t>用户名</a:t>
            </a:r>
            <a:r>
              <a:rPr kumimoji="1" lang="en-US" altLang="zh-CN" dirty="0"/>
              <a:t>\.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 文件夹中</a:t>
            </a:r>
            <a:endParaRPr kumimoji="1" lang="en-US" altLang="zh-CN" dirty="0"/>
          </a:p>
          <a:p>
            <a:r>
              <a:rPr kumimoji="1" lang="en-US" altLang="zh-CN" dirty="0"/>
              <a:t>mac</a:t>
            </a:r>
            <a:r>
              <a:rPr kumimoji="1" lang="zh-CN" altLang="en-US" dirty="0"/>
              <a:t>系统，生成的秘钥对，在 “你的家</a:t>
            </a:r>
            <a:r>
              <a:rPr kumimoji="1" lang="en-US" altLang="zh-CN" dirty="0"/>
              <a:t>/.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”，打开访达，按 </a:t>
            </a:r>
            <a:r>
              <a:rPr kumimoji="1" lang="en-US" altLang="zh-CN" dirty="0"/>
              <a:t>shift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H</a:t>
            </a:r>
            <a:r>
              <a:rPr kumimoji="1" lang="zh-CN" altLang="en-US" dirty="0"/>
              <a:t> ，即可打开这个文件夹。注意 </a:t>
            </a:r>
            <a:r>
              <a:rPr kumimoji="1" lang="en-US" altLang="zh-CN" dirty="0"/>
              <a:t>.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 文件夹是一个隐藏文件夹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打开 </a:t>
            </a:r>
            <a:r>
              <a:rPr kumimoji="1" lang="en-US" altLang="zh-CN" dirty="0"/>
              <a:t>.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 文件夹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id_rsa</a:t>
            </a:r>
            <a:r>
              <a:rPr kumimoji="1" lang="zh-CN" altLang="en-US" dirty="0"/>
              <a:t> 是私钥，不要动，就放在这里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is_rsa.pub</a:t>
            </a:r>
            <a:r>
              <a:rPr kumimoji="1" lang="zh-CN" altLang="en-US" dirty="0"/>
              <a:t> 是公钥，需要配置到远程仓库</a:t>
            </a:r>
            <a:endParaRPr kumimoji="1" lang="en-US" altLang="zh-CN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957260" y="15973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远程仓库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957260" y="85562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生成 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 秘钥对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/>
        </p:nvSpPr>
        <p:spPr>
          <a:xfrm>
            <a:off x="884871" y="1561678"/>
            <a:ext cx="10749598" cy="4485726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找到 </a:t>
            </a:r>
            <a:r>
              <a:rPr kumimoji="1" lang="en-US" altLang="zh-CN" dirty="0" err="1"/>
              <a:t>is_rsa.pub</a:t>
            </a:r>
            <a:r>
              <a:rPr kumimoji="1" lang="zh-CN" altLang="en-US" dirty="0"/>
              <a:t> 公钥，</a:t>
            </a:r>
            <a:r>
              <a:rPr kumimoji="1" lang="en-US" altLang="zh-CN" dirty="0" err="1"/>
              <a:t>vscode</a:t>
            </a:r>
            <a:r>
              <a:rPr kumimoji="1" lang="zh-CN" altLang="en-US" dirty="0"/>
              <a:t>打开它，复制里面全部的代码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en-US" altLang="zh-CN" dirty="0"/>
              <a:t>GitHub</a:t>
            </a:r>
            <a:r>
              <a:rPr lang="zh-CN" altLang="en-US" dirty="0"/>
              <a:t>右上角的三角号</a:t>
            </a:r>
          </a:p>
          <a:p>
            <a:pPr lvl="1"/>
            <a:r>
              <a:rPr lang="en-US" altLang="zh-CN" dirty="0"/>
              <a:t>Settings</a:t>
            </a:r>
          </a:p>
          <a:p>
            <a:pPr lvl="1"/>
            <a:r>
              <a:rPr lang="zh-CN" altLang="en-US" dirty="0"/>
              <a:t>左侧有 </a:t>
            </a:r>
            <a:r>
              <a:rPr lang="en-US" altLang="zh-CN" dirty="0"/>
              <a:t>SSH and GPG keys</a:t>
            </a:r>
          </a:p>
          <a:p>
            <a:pPr lvl="1"/>
            <a:r>
              <a:rPr lang="zh-CN" altLang="en-US" dirty="0"/>
              <a:t>在显示的界面中，点击右上角的 </a:t>
            </a:r>
            <a:r>
              <a:rPr lang="en-US" altLang="zh-CN" dirty="0"/>
              <a:t>New SSH key</a:t>
            </a:r>
            <a:r>
              <a:rPr lang="zh-CN" altLang="en-US" dirty="0"/>
              <a:t>，然后完成添加公钥操作</a:t>
            </a:r>
          </a:p>
          <a:p>
            <a:r>
              <a:rPr lang="zh-CN" altLang="en-US" dirty="0"/>
              <a:t>码云 右上角的头像</a:t>
            </a:r>
            <a:endParaRPr lang="en-US" altLang="zh-CN" dirty="0"/>
          </a:p>
          <a:p>
            <a:pPr lvl="1"/>
            <a:r>
              <a:rPr lang="zh-CN" altLang="en-US" dirty="0"/>
              <a:t>设置</a:t>
            </a:r>
            <a:endParaRPr lang="en-US" altLang="zh-CN" dirty="0"/>
          </a:p>
          <a:p>
            <a:pPr lvl="1"/>
            <a:r>
              <a:rPr lang="zh-CN" altLang="en-US" dirty="0"/>
              <a:t>左侧有 </a:t>
            </a:r>
            <a:r>
              <a:rPr lang="en-US" altLang="zh-CN" dirty="0"/>
              <a:t>SSH</a:t>
            </a:r>
            <a:r>
              <a:rPr lang="zh-CN" altLang="en-US" dirty="0"/>
              <a:t> 公钥</a:t>
            </a:r>
            <a:endParaRPr lang="en-US" altLang="zh-CN" dirty="0"/>
          </a:p>
          <a:p>
            <a:pPr lvl="1"/>
            <a:r>
              <a:rPr lang="zh-CN" altLang="en-US" dirty="0"/>
              <a:t>进入到添加公钥界面，标题随意输入，公钥粘贴到大框中，点击确定</a:t>
            </a:r>
            <a:endParaRPr lang="en-US" altLang="zh-CN" dirty="0"/>
          </a:p>
          <a:p>
            <a:pPr lvl="1"/>
            <a:endParaRPr lang="zh-CN" altLang="en-US" dirty="0"/>
          </a:p>
          <a:p>
            <a:endParaRPr kumimoji="1" lang="en-US" altLang="zh-CN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884870" y="15973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远程仓库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884870" y="85562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配置公钥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21446" y="5664187"/>
            <a:ext cx="8097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PS</a:t>
            </a:r>
            <a:r>
              <a:rPr kumimoji="1" lang="zh-CN" altLang="en-US" sz="16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：一台电脑配置一次即可，</a:t>
            </a:r>
            <a:r>
              <a:rPr kumimoji="1" lang="zh-CN" altLang="en-US" sz="1600" dirty="0">
                <a:solidFill>
                  <a:srgbClr val="B7000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如果秘钥对配置的没有问题，可以一直使用，除非重装系统</a:t>
            </a:r>
            <a:endParaRPr kumimoji="1" lang="en-US" altLang="zh-CN" sz="1600" dirty="0">
              <a:solidFill>
                <a:srgbClr val="B7000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/>
        </p:nvSpPr>
        <p:spPr>
          <a:xfrm>
            <a:off x="884871" y="1561678"/>
            <a:ext cx="10749598" cy="4485726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查看远程仓库地址即别名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remote</a:t>
            </a:r>
            <a:r>
              <a:rPr kumimoji="1" lang="zh-CN" altLang="en-US" dirty="0"/>
              <a:t> </a:t>
            </a:r>
            <a:r>
              <a:rPr kumimoji="1" lang="en-US" altLang="zh-CN" dirty="0"/>
              <a:t>-v</a:t>
            </a:r>
          </a:p>
          <a:p>
            <a:r>
              <a:rPr kumimoji="1" lang="zh-CN" altLang="en-US" dirty="0"/>
              <a:t>移除远程仓库地址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remote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remove</a:t>
            </a:r>
            <a:r>
              <a:rPr kumimoji="1" lang="zh-CN" altLang="en-US" dirty="0"/>
              <a:t> 别名</a:t>
            </a:r>
          </a:p>
          <a:p>
            <a:pPr marL="360680" lvl="1" indent="0">
              <a:buNone/>
            </a:pPr>
            <a:endParaRPr kumimoji="1" lang="en-US" altLang="zh-CN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884870" y="15973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远程仓库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884870" y="85562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其他相关命令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/>
        </p:nvSpPr>
        <p:spPr>
          <a:xfrm>
            <a:off x="4880225" y="1436556"/>
            <a:ext cx="6006897" cy="988145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要把文档还原到编辑前的状态，大家都是怎么做的呢？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811" y="2608138"/>
            <a:ext cx="6845300" cy="3162300"/>
          </a:xfrm>
          <a:prstGeom prst="rect">
            <a:avLst/>
          </a:prstGeom>
        </p:spPr>
      </p:pic>
      <p:sp>
        <p:nvSpPr>
          <p:cNvPr id="5" name="标题 3"/>
          <p:cNvSpPr>
            <a:spLocks noGrp="1"/>
          </p:cNvSpPr>
          <p:nvPr/>
        </p:nvSpPr>
        <p:spPr>
          <a:xfrm>
            <a:off x="957260" y="15973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lang="zh-CN" altLang="en-US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版本管理系统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/>
        </p:nvSpPr>
        <p:spPr>
          <a:xfrm>
            <a:off x="1388745" y="2824480"/>
            <a:ext cx="1932305" cy="81407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sz="4800" dirty="0"/>
              <a:t>思考</a:t>
            </a:r>
            <a:r>
              <a:rPr lang="en-US" altLang="zh-CN" sz="4800" dirty="0"/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/>
        </p:nvSpPr>
        <p:spPr>
          <a:xfrm>
            <a:off x="957261" y="1372816"/>
            <a:ext cx="10749598" cy="496767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最大的问题，就是 “视报错而不见”</a:t>
            </a:r>
            <a:endParaRPr kumimoji="1" lang="en-US" altLang="zh-CN" dirty="0"/>
          </a:p>
          <a:p>
            <a:r>
              <a:rPr kumimoji="1" lang="zh-CN" altLang="en-US" dirty="0"/>
              <a:t>常见问题</a:t>
            </a:r>
            <a:r>
              <a:rPr kumimoji="1" lang="en-US" altLang="zh-CN" dirty="0"/>
              <a:t>1</a:t>
            </a:r>
          </a:p>
          <a:p>
            <a:pPr lvl="1"/>
            <a:r>
              <a:rPr kumimoji="1" lang="zh-CN" altLang="en-US" dirty="0"/>
              <a:t>执行 </a:t>
            </a:r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remote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origin</a:t>
            </a:r>
            <a:r>
              <a:rPr kumimoji="1" lang="zh-CN" altLang="en-US" dirty="0"/>
              <a:t> </a:t>
            </a:r>
            <a:r>
              <a:rPr kumimoji="1" lang="en-US" altLang="zh-CN" dirty="0"/>
              <a:t>SSH</a:t>
            </a:r>
            <a:r>
              <a:rPr kumimoji="1" lang="zh-CN" altLang="en-US" dirty="0"/>
              <a:t>地址命令的时候，不小心写错地址了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此时，重新执行该命令，也无效了，为什么？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因为，前面已经把 </a:t>
            </a:r>
            <a:r>
              <a:rPr kumimoji="1" lang="en-US" altLang="zh-CN" dirty="0"/>
              <a:t>origin</a:t>
            </a:r>
            <a:r>
              <a:rPr kumimoji="1" lang="zh-CN" altLang="en-US" dirty="0"/>
              <a:t> 这个别名用过了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可以使用 </a:t>
            </a:r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remote</a:t>
            </a:r>
            <a:r>
              <a:rPr kumimoji="1" lang="zh-CN" altLang="en-US" dirty="0"/>
              <a:t> </a:t>
            </a:r>
            <a:r>
              <a:rPr kumimoji="1" lang="en-US" altLang="zh-CN" dirty="0"/>
              <a:t>-v</a:t>
            </a:r>
            <a:r>
              <a:rPr kumimoji="1" lang="zh-CN" altLang="en-US" dirty="0"/>
              <a:t> 查看已经添加的地址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不需要的地址，用 </a:t>
            </a:r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remote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remove</a:t>
            </a:r>
            <a:r>
              <a:rPr kumimoji="1" lang="zh-CN" altLang="en-US" dirty="0"/>
              <a:t> 别名 移除掉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然后重新添加远程地址</a:t>
            </a:r>
            <a:endParaRPr kumimoji="1" lang="en-US" altLang="zh-CN" dirty="0"/>
          </a:p>
          <a:p>
            <a:r>
              <a:rPr kumimoji="1" lang="zh-CN" altLang="en-US" dirty="0"/>
              <a:t>常见问题</a:t>
            </a:r>
            <a:r>
              <a:rPr kumimoji="1" lang="en-US" altLang="zh-CN" dirty="0"/>
              <a:t>2</a:t>
            </a:r>
          </a:p>
          <a:p>
            <a:pPr lvl="1"/>
            <a:r>
              <a:rPr kumimoji="1" lang="zh-CN" altLang="en-US" dirty="0"/>
              <a:t>创建远程仓库的时候，没有按照课上的要求；创建的远程仓库里面有内容，不是空的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解决办法是，重新创建一个新的远程仓库</a:t>
            </a:r>
            <a:endParaRPr kumimoji="1" lang="en-US" altLang="zh-CN" dirty="0"/>
          </a:p>
          <a:p>
            <a:r>
              <a:rPr kumimoji="1" lang="zh-CN" altLang="en-US" dirty="0"/>
              <a:t>常见问题</a:t>
            </a:r>
            <a:r>
              <a:rPr kumimoji="1" lang="en-US" altLang="zh-CN" dirty="0"/>
              <a:t>3</a:t>
            </a:r>
          </a:p>
          <a:p>
            <a:pPr lvl="1"/>
            <a:r>
              <a:rPr kumimoji="1" lang="zh-CN" altLang="en-US" dirty="0"/>
              <a:t>试图 把 两个本地仓库 都推送到同一个远程仓库</a:t>
            </a:r>
            <a:endParaRPr kumimoji="1" lang="en-US" altLang="zh-CN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957260" y="15973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远程仓库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957260" y="85562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常见问题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/>
        </p:nvSpPr>
        <p:spPr>
          <a:xfrm>
            <a:off x="884871" y="1372816"/>
            <a:ext cx="10749598" cy="496767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新建一个项目（文件夹）</a:t>
            </a:r>
            <a:endParaRPr kumimoji="1" lang="en-US" altLang="zh-CN" dirty="0"/>
          </a:p>
          <a:p>
            <a:r>
              <a:rPr kumimoji="1" lang="zh-CN" altLang="en-US" dirty="0"/>
              <a:t>进入项目文件夹中，打开 黑窗口</a:t>
            </a:r>
            <a:endParaRPr kumimoji="1" lang="en-US" altLang="zh-CN" dirty="0"/>
          </a:p>
          <a:p>
            <a:r>
              <a:rPr kumimoji="1" lang="zh-CN" altLang="en-US" dirty="0"/>
              <a:t>执行 </a:t>
            </a:r>
            <a:r>
              <a:rPr kumimoji="1" lang="en-US" altLang="zh-CN" dirty="0">
                <a:solidFill>
                  <a:srgbClr val="AD2B26"/>
                </a:solidFill>
              </a:rPr>
              <a:t>git</a:t>
            </a:r>
            <a:r>
              <a:rPr kumimoji="1" lang="zh-CN" altLang="en-US" dirty="0">
                <a:solidFill>
                  <a:srgbClr val="AD2B26"/>
                </a:solidFill>
              </a:rPr>
              <a:t> </a:t>
            </a:r>
            <a:r>
              <a:rPr kumimoji="1" lang="en-US" altLang="zh-CN" dirty="0" err="1">
                <a:solidFill>
                  <a:srgbClr val="AD2B26"/>
                </a:solidFill>
              </a:rPr>
              <a:t>init</a:t>
            </a:r>
            <a:r>
              <a:rPr kumimoji="1" lang="zh-CN" altLang="en-US" dirty="0"/>
              <a:t> 初始化</a:t>
            </a:r>
            <a:endParaRPr kumimoji="1" lang="en-US" altLang="zh-CN" dirty="0"/>
          </a:p>
          <a:p>
            <a:r>
              <a:rPr kumimoji="1" lang="zh-CN" altLang="en-US" dirty="0"/>
              <a:t>初始化之后，就会得到一个空的仓库。代码文件在工作区</a:t>
            </a:r>
            <a:endParaRPr kumimoji="1" lang="en-US" altLang="zh-CN" dirty="0"/>
          </a:p>
          <a:p>
            <a:r>
              <a:rPr kumimoji="1" lang="zh-CN" altLang="en-US" dirty="0"/>
              <a:t>执行 </a:t>
            </a:r>
            <a:r>
              <a:rPr kumimoji="1" lang="en-US" altLang="zh-CN" dirty="0">
                <a:solidFill>
                  <a:srgbClr val="AD2B26"/>
                </a:solidFill>
              </a:rPr>
              <a:t>git</a:t>
            </a:r>
            <a:r>
              <a:rPr kumimoji="1" lang="zh-CN" altLang="en-US" dirty="0">
                <a:solidFill>
                  <a:srgbClr val="AD2B26"/>
                </a:solidFill>
              </a:rPr>
              <a:t> </a:t>
            </a:r>
            <a:r>
              <a:rPr kumimoji="1" lang="en-US" altLang="zh-CN" dirty="0">
                <a:solidFill>
                  <a:srgbClr val="AD2B26"/>
                </a:solidFill>
              </a:rPr>
              <a:t>add</a:t>
            </a:r>
            <a:r>
              <a:rPr kumimoji="1" lang="zh-CN" altLang="en-US" dirty="0">
                <a:solidFill>
                  <a:srgbClr val="AD2B26"/>
                </a:solidFill>
              </a:rPr>
              <a:t> </a:t>
            </a:r>
            <a:r>
              <a:rPr kumimoji="1" lang="en-US" altLang="zh-CN" dirty="0">
                <a:solidFill>
                  <a:srgbClr val="AD2B26"/>
                </a:solidFill>
              </a:rPr>
              <a:t>.</a:t>
            </a:r>
            <a:r>
              <a:rPr kumimoji="1" lang="zh-CN" altLang="en-US" dirty="0">
                <a:solidFill>
                  <a:srgbClr val="AD2B26"/>
                </a:solidFill>
              </a:rPr>
              <a:t> </a:t>
            </a:r>
            <a:r>
              <a:rPr kumimoji="1" lang="zh-CN" altLang="en-US" dirty="0"/>
              <a:t>把文件添加到暂存区</a:t>
            </a:r>
            <a:endParaRPr kumimoji="1" lang="en-US" altLang="zh-CN" dirty="0"/>
          </a:p>
          <a:p>
            <a:r>
              <a:rPr kumimoji="1" lang="zh-CN" altLang="en-US" dirty="0"/>
              <a:t>执行 </a:t>
            </a:r>
            <a:r>
              <a:rPr kumimoji="1" lang="en-US" altLang="zh-CN" dirty="0">
                <a:solidFill>
                  <a:srgbClr val="AD2B26"/>
                </a:solidFill>
              </a:rPr>
              <a:t>git</a:t>
            </a:r>
            <a:r>
              <a:rPr kumimoji="1" lang="zh-CN" altLang="en-US" dirty="0">
                <a:solidFill>
                  <a:srgbClr val="AD2B26"/>
                </a:solidFill>
              </a:rPr>
              <a:t> </a:t>
            </a:r>
            <a:r>
              <a:rPr kumimoji="1" lang="en-US" altLang="zh-CN" dirty="0">
                <a:solidFill>
                  <a:srgbClr val="AD2B26"/>
                </a:solidFill>
              </a:rPr>
              <a:t>commit</a:t>
            </a:r>
            <a:r>
              <a:rPr kumimoji="1" lang="zh-CN" altLang="en-US" dirty="0">
                <a:solidFill>
                  <a:srgbClr val="AD2B26"/>
                </a:solidFill>
              </a:rPr>
              <a:t> </a:t>
            </a:r>
            <a:r>
              <a:rPr kumimoji="1" lang="en-US" altLang="zh-CN" dirty="0">
                <a:solidFill>
                  <a:srgbClr val="AD2B26"/>
                </a:solidFill>
              </a:rPr>
              <a:t>-m</a:t>
            </a:r>
            <a:r>
              <a:rPr kumimoji="1" lang="zh-CN" altLang="en-US" dirty="0">
                <a:solidFill>
                  <a:srgbClr val="AD2B26"/>
                </a:solidFill>
              </a:rPr>
              <a:t> </a:t>
            </a:r>
            <a:r>
              <a:rPr kumimoji="1" lang="en-US" altLang="zh-CN" dirty="0">
                <a:solidFill>
                  <a:srgbClr val="AD2B26"/>
                </a:solidFill>
              </a:rPr>
              <a:t>'xxx'</a:t>
            </a:r>
            <a:r>
              <a:rPr kumimoji="1" lang="zh-CN" altLang="en-US" dirty="0">
                <a:solidFill>
                  <a:srgbClr val="AD2B26"/>
                </a:solidFill>
              </a:rPr>
              <a:t> </a:t>
            </a:r>
            <a:r>
              <a:rPr kumimoji="1" lang="zh-CN" altLang="en-US" dirty="0"/>
              <a:t>把文件提交到本地仓库</a:t>
            </a:r>
            <a:endParaRPr kumimoji="1" lang="en-US" altLang="zh-CN" dirty="0"/>
          </a:p>
          <a:p>
            <a:r>
              <a:rPr kumimoji="1" lang="zh-CN" altLang="en-US" dirty="0"/>
              <a:t>配置</a:t>
            </a:r>
            <a:r>
              <a:rPr kumimoji="1" lang="en-US" altLang="zh-CN" dirty="0"/>
              <a:t>SSH</a:t>
            </a:r>
            <a:r>
              <a:rPr kumimoji="1" lang="zh-CN" altLang="en-US" dirty="0"/>
              <a:t>秘钥（一次性的配置）</a:t>
            </a:r>
            <a:endParaRPr kumimoji="1" lang="en-US" altLang="zh-CN" dirty="0"/>
          </a:p>
          <a:p>
            <a:r>
              <a:rPr kumimoji="1" lang="zh-CN" altLang="en-US" dirty="0"/>
              <a:t>创建一个新的远程仓库</a:t>
            </a:r>
            <a:endParaRPr kumimoji="1" lang="en-US" altLang="zh-CN" dirty="0"/>
          </a:p>
          <a:p>
            <a:r>
              <a:rPr kumimoji="1" lang="zh-CN" altLang="en-US" dirty="0"/>
              <a:t>执行 </a:t>
            </a:r>
            <a:r>
              <a:rPr kumimoji="1" lang="en-US" altLang="zh-CN" dirty="0">
                <a:solidFill>
                  <a:srgbClr val="AD2B26"/>
                </a:solidFill>
              </a:rPr>
              <a:t>git</a:t>
            </a:r>
            <a:r>
              <a:rPr kumimoji="1" lang="zh-CN" altLang="en-US" dirty="0">
                <a:solidFill>
                  <a:srgbClr val="AD2B26"/>
                </a:solidFill>
              </a:rPr>
              <a:t> </a:t>
            </a:r>
            <a:r>
              <a:rPr kumimoji="1" lang="en-US" altLang="zh-CN" dirty="0">
                <a:solidFill>
                  <a:srgbClr val="AD2B26"/>
                </a:solidFill>
              </a:rPr>
              <a:t>remote</a:t>
            </a:r>
            <a:r>
              <a:rPr kumimoji="1" lang="zh-CN" altLang="en-US" dirty="0">
                <a:solidFill>
                  <a:srgbClr val="AD2B26"/>
                </a:solidFill>
              </a:rPr>
              <a:t> </a:t>
            </a:r>
            <a:r>
              <a:rPr kumimoji="1" lang="en-US" altLang="zh-CN" dirty="0">
                <a:solidFill>
                  <a:srgbClr val="AD2B26"/>
                </a:solidFill>
              </a:rPr>
              <a:t>add</a:t>
            </a:r>
            <a:r>
              <a:rPr kumimoji="1" lang="zh-CN" altLang="en-US" dirty="0">
                <a:solidFill>
                  <a:srgbClr val="AD2B26"/>
                </a:solidFill>
              </a:rPr>
              <a:t> 别名 </a:t>
            </a:r>
            <a:r>
              <a:rPr kumimoji="1" lang="en-US" altLang="zh-CN" dirty="0">
                <a:solidFill>
                  <a:srgbClr val="AD2B26"/>
                </a:solidFill>
              </a:rPr>
              <a:t>SSH</a:t>
            </a:r>
            <a:r>
              <a:rPr kumimoji="1" lang="zh-CN" altLang="en-US" dirty="0">
                <a:solidFill>
                  <a:srgbClr val="AD2B26"/>
                </a:solidFill>
              </a:rPr>
              <a:t>地址</a:t>
            </a:r>
            <a:r>
              <a:rPr kumimoji="1" lang="zh-CN" altLang="en-US" dirty="0"/>
              <a:t> ，添加远程仓库地址（一次性的操作）</a:t>
            </a:r>
            <a:endParaRPr kumimoji="1" lang="en-US" altLang="zh-CN" dirty="0"/>
          </a:p>
          <a:p>
            <a:r>
              <a:rPr kumimoji="1" lang="zh-CN" altLang="en-US" dirty="0"/>
              <a:t>首次推送，</a:t>
            </a:r>
            <a:r>
              <a:rPr kumimoji="1" lang="en-US" altLang="zh-CN" dirty="0">
                <a:solidFill>
                  <a:srgbClr val="AD2B26"/>
                </a:solidFill>
              </a:rPr>
              <a:t>git</a:t>
            </a:r>
            <a:r>
              <a:rPr kumimoji="1" lang="zh-CN" altLang="en-US" dirty="0">
                <a:solidFill>
                  <a:srgbClr val="AD2B26"/>
                </a:solidFill>
              </a:rPr>
              <a:t> </a:t>
            </a:r>
            <a:r>
              <a:rPr kumimoji="1" lang="en-US" altLang="zh-CN" dirty="0">
                <a:solidFill>
                  <a:srgbClr val="AD2B26"/>
                </a:solidFill>
              </a:rPr>
              <a:t>push</a:t>
            </a:r>
            <a:r>
              <a:rPr kumimoji="1" lang="zh-CN" altLang="en-US" dirty="0">
                <a:solidFill>
                  <a:srgbClr val="AD2B26"/>
                </a:solidFill>
              </a:rPr>
              <a:t> </a:t>
            </a:r>
            <a:r>
              <a:rPr kumimoji="1" lang="en-US" altLang="zh-CN" dirty="0">
                <a:solidFill>
                  <a:srgbClr val="AD2B26"/>
                </a:solidFill>
              </a:rPr>
              <a:t>-u</a:t>
            </a:r>
            <a:r>
              <a:rPr kumimoji="1" lang="zh-CN" altLang="en-US" dirty="0">
                <a:solidFill>
                  <a:srgbClr val="AD2B26"/>
                </a:solidFill>
              </a:rPr>
              <a:t> 别名 </a:t>
            </a:r>
            <a:r>
              <a:rPr kumimoji="1" lang="en-US" altLang="zh-CN" dirty="0">
                <a:solidFill>
                  <a:srgbClr val="AD2B26"/>
                </a:solidFill>
              </a:rPr>
              <a:t>master</a:t>
            </a:r>
          </a:p>
          <a:p>
            <a:r>
              <a:rPr kumimoji="1" lang="zh-CN" altLang="en-US" dirty="0"/>
              <a:t>后续推送，修改代码、</a:t>
            </a:r>
            <a:r>
              <a:rPr kumimoji="1" lang="en-US" altLang="zh-CN" dirty="0"/>
              <a:t>add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commit</a:t>
            </a:r>
            <a:r>
              <a:rPr kumimoji="1" lang="zh-CN" altLang="en-US" dirty="0"/>
              <a:t>、</a:t>
            </a:r>
            <a:r>
              <a:rPr kumimoji="1" lang="en-US" altLang="zh-CN" dirty="0"/>
              <a:t>push</a:t>
            </a:r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884870" y="15973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远程仓库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884870" y="85562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小结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文本框 96"/>
          <p:cNvSpPr txBox="1"/>
          <p:nvPr/>
        </p:nvSpPr>
        <p:spPr>
          <a:xfrm>
            <a:off x="2756967" y="2752725"/>
            <a:ext cx="12065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4773295" y="2824480"/>
            <a:ext cx="1321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 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4740275" y="3531235"/>
            <a:ext cx="1795145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19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第十小节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/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首先说，其他版本管理软件，也有分支系统；但</a:t>
            </a:r>
            <a:r>
              <a:rPr lang="en-US" altLang="zh-CN" dirty="0"/>
              <a:t>Git</a:t>
            </a:r>
            <a:r>
              <a:rPr lang="zh-CN" altLang="en-US" dirty="0"/>
              <a:t>的分支系统及其强大，是</a:t>
            </a:r>
            <a:r>
              <a:rPr lang="en-US" altLang="zh-CN" dirty="0"/>
              <a:t>Git</a:t>
            </a:r>
            <a:r>
              <a:rPr lang="zh-CN" altLang="en-US" dirty="0"/>
              <a:t>的重要特色</a:t>
            </a:r>
          </a:p>
          <a:p>
            <a:r>
              <a:rPr lang="zh-CN" altLang="en-US" dirty="0"/>
              <a:t>分支就是当前项目的一个副本（可以理解为把当前项目复制了一份，可以这样理解，但要知道内部实现并非如此）。</a:t>
            </a:r>
          </a:p>
          <a:p>
            <a:r>
              <a:rPr lang="zh-CN" altLang="en-US" dirty="0"/>
              <a:t>初始化之后，</a:t>
            </a:r>
            <a:r>
              <a:rPr lang="en-US" altLang="zh-CN" dirty="0"/>
              <a:t>Git</a:t>
            </a:r>
            <a:r>
              <a:rPr lang="zh-CN" altLang="en-US" dirty="0"/>
              <a:t>默认创建了一个叫做 </a:t>
            </a:r>
            <a:r>
              <a:rPr lang="en-US" altLang="zh-CN" dirty="0"/>
              <a:t>master</a:t>
            </a:r>
            <a:r>
              <a:rPr lang="zh-CN" altLang="en-US" dirty="0"/>
              <a:t> 的分支，</a:t>
            </a:r>
            <a:r>
              <a:rPr lang="en-US" altLang="zh-CN" dirty="0"/>
              <a:t>master</a:t>
            </a:r>
            <a:r>
              <a:rPr lang="zh-CN" altLang="en-US" dirty="0"/>
              <a:t>分支也叫做主分支。</a:t>
            </a:r>
          </a:p>
          <a:p>
            <a:r>
              <a:rPr lang="zh-CN" altLang="en-US" dirty="0"/>
              <a:t>实际开发中，正规的公司，都不允许直接在</a:t>
            </a:r>
            <a:r>
              <a:rPr lang="en-US" altLang="zh-CN" dirty="0"/>
              <a:t>master</a:t>
            </a:r>
            <a:r>
              <a:rPr lang="zh-CN" altLang="en-US" dirty="0"/>
              <a:t>分支上开发。需要创建分支，在分支上开发，最后将代码合并回</a:t>
            </a:r>
            <a:r>
              <a:rPr lang="en-US" altLang="zh-CN" dirty="0"/>
              <a:t>master</a:t>
            </a:r>
            <a:r>
              <a:rPr lang="zh-CN" altLang="en-US" dirty="0"/>
              <a:t>。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分支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分支介绍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59" y="4164974"/>
            <a:ext cx="3014382" cy="2791094"/>
          </a:xfrm>
          <a:prstGeom prst="rect">
            <a:avLst/>
          </a:prstGeom>
        </p:spPr>
      </p:pic>
      <p:pic>
        <p:nvPicPr>
          <p:cNvPr id="1025" name="Picture 1" descr="page101image2774414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341" y="3564995"/>
            <a:ext cx="5406148" cy="304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/>
        </p:nvSpPr>
        <p:spPr>
          <a:xfrm>
            <a:off x="884871" y="1561678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# </a:t>
            </a:r>
            <a:r>
              <a:rPr kumimoji="1" lang="zh-CN" altLang="en-US" dirty="0"/>
              <a:t>查看所有本地分支</a:t>
            </a:r>
          </a:p>
          <a:p>
            <a:r>
              <a:rPr kumimoji="1" lang="en-US" altLang="zh-CN" dirty="0"/>
              <a:t>git branch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# </a:t>
            </a:r>
            <a:r>
              <a:rPr kumimoji="1" lang="zh-CN" altLang="en-US" dirty="0"/>
              <a:t>创建新分支</a:t>
            </a:r>
          </a:p>
          <a:p>
            <a:r>
              <a:rPr kumimoji="1" lang="en-US" altLang="zh-CN" dirty="0"/>
              <a:t>git branch </a:t>
            </a:r>
            <a:r>
              <a:rPr kumimoji="1" lang="zh-CN" altLang="en-US" dirty="0"/>
              <a:t>分支名</a:t>
            </a:r>
          </a:p>
          <a:p>
            <a:r>
              <a:rPr kumimoji="1" lang="en-US" altLang="zh-CN" dirty="0"/>
              <a:t># </a:t>
            </a:r>
            <a:r>
              <a:rPr kumimoji="1" lang="zh-CN" altLang="en-US" dirty="0"/>
              <a:t>比如，创建一个叫做</a:t>
            </a:r>
            <a:r>
              <a:rPr kumimoji="1" lang="en-US" altLang="zh-CN" dirty="0"/>
              <a:t>login</a:t>
            </a:r>
            <a:r>
              <a:rPr kumimoji="1" lang="zh-CN" altLang="en-US" dirty="0"/>
              <a:t>的分支</a:t>
            </a:r>
          </a:p>
          <a:p>
            <a:r>
              <a:rPr kumimoji="1" lang="en-US" altLang="zh-CN" dirty="0"/>
              <a:t>git branch login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884870" y="15973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分支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884870" y="85562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分支相关命令</a:t>
            </a:r>
          </a:p>
        </p:txBody>
      </p:sp>
      <p:sp>
        <p:nvSpPr>
          <p:cNvPr id="7" name="椭圆 6"/>
          <p:cNvSpPr/>
          <p:nvPr/>
        </p:nvSpPr>
        <p:spPr>
          <a:xfrm>
            <a:off x="2076799" y="4851686"/>
            <a:ext cx="1458274" cy="551452"/>
          </a:xfrm>
          <a:prstGeom prst="ellipse">
            <a:avLst/>
          </a:prstGeom>
          <a:solidFill>
            <a:srgbClr val="9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4111787" y="4851686"/>
            <a:ext cx="1458274" cy="551452"/>
          </a:xfrm>
          <a:prstGeom prst="ellipse">
            <a:avLst/>
          </a:prstGeom>
          <a:solidFill>
            <a:srgbClr val="9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6146775" y="4860576"/>
            <a:ext cx="1458274" cy="551452"/>
          </a:xfrm>
          <a:prstGeom prst="ellipse">
            <a:avLst/>
          </a:prstGeom>
          <a:solidFill>
            <a:srgbClr val="9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6" name="直线箭头连接符 5"/>
          <p:cNvCxnSpPr>
            <a:stCxn id="7" idx="6"/>
            <a:endCxn id="8" idx="2"/>
          </p:cNvCxnSpPr>
          <p:nvPr/>
        </p:nvCxnSpPr>
        <p:spPr>
          <a:xfrm>
            <a:off x="3535073" y="5126777"/>
            <a:ext cx="5765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8" idx="6"/>
            <a:endCxn id="9" idx="2"/>
          </p:cNvCxnSpPr>
          <p:nvPr/>
        </p:nvCxnSpPr>
        <p:spPr>
          <a:xfrm>
            <a:off x="5569426" y="5126777"/>
            <a:ext cx="577215" cy="8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271940" y="4025261"/>
            <a:ext cx="1207944" cy="4572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master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271940" y="3094840"/>
            <a:ext cx="1207944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HEAD</a:t>
            </a:r>
            <a:endParaRPr kumimoji="1" lang="zh-CN" altLang="en-US" dirty="0"/>
          </a:p>
        </p:txBody>
      </p:sp>
      <p:cxnSp>
        <p:nvCxnSpPr>
          <p:cNvPr id="16" name="直线箭头连接符 15"/>
          <p:cNvCxnSpPr>
            <a:stCxn id="15" idx="2"/>
            <a:endCxn id="13" idx="0"/>
          </p:cNvCxnSpPr>
          <p:nvPr/>
        </p:nvCxnSpPr>
        <p:spPr>
          <a:xfrm>
            <a:off x="6875912" y="3552040"/>
            <a:ext cx="0" cy="473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13" idx="2"/>
            <a:endCxn id="9" idx="0"/>
          </p:cNvCxnSpPr>
          <p:nvPr/>
        </p:nvCxnSpPr>
        <p:spPr>
          <a:xfrm>
            <a:off x="6875912" y="4482461"/>
            <a:ext cx="0" cy="3778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6271940" y="5797836"/>
            <a:ext cx="1207944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login</a:t>
            </a:r>
            <a:endParaRPr kumimoji="1" lang="zh-CN" altLang="en-US" dirty="0"/>
          </a:p>
        </p:txBody>
      </p:sp>
      <p:cxnSp>
        <p:nvCxnSpPr>
          <p:cNvPr id="23" name="直线箭头连接符 22"/>
          <p:cNvCxnSpPr>
            <a:stCxn id="22" idx="0"/>
            <a:endCxn id="9" idx="4"/>
          </p:cNvCxnSpPr>
          <p:nvPr/>
        </p:nvCxnSpPr>
        <p:spPr>
          <a:xfrm flipV="1">
            <a:off x="6875912" y="5411756"/>
            <a:ext cx="0" cy="386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线形标注 1 28"/>
          <p:cNvSpPr/>
          <p:nvPr/>
        </p:nvSpPr>
        <p:spPr>
          <a:xfrm>
            <a:off x="8538451" y="1921259"/>
            <a:ext cx="1828409" cy="898852"/>
          </a:xfrm>
          <a:prstGeom prst="borderCallout1">
            <a:avLst>
              <a:gd name="adj1" fmla="val 97259"/>
              <a:gd name="adj2" fmla="val 1068"/>
              <a:gd name="adj3" fmla="val 153935"/>
              <a:gd name="adj4" fmla="val -60232"/>
            </a:avLst>
          </a:prstGeom>
          <a:blipFill rotWithShape="1">
            <a:blip r:embed="rId2"/>
            <a:tile tx="0" ty="0" sx="100000" sy="100000" flip="none" algn="tl"/>
          </a:blipFill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HEAD</a:t>
            </a:r>
            <a:r>
              <a:rPr kumimoji="1"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是一个指针，指向哪里，就表示在哪里开发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3" grpId="0" bldLvl="0" animBg="1"/>
      <p:bldP spid="15" grpId="0" bldLvl="0" animBg="1"/>
      <p:bldP spid="22" grpId="0" bldLvl="0" animBg="1"/>
      <p:bldP spid="29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/>
        </p:nvSpPr>
        <p:spPr>
          <a:xfrm>
            <a:off x="73120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# </a:t>
            </a:r>
            <a:r>
              <a:rPr kumimoji="1" lang="zh-CN" altLang="en-US" dirty="0"/>
              <a:t>切换分支</a:t>
            </a:r>
          </a:p>
          <a:p>
            <a:r>
              <a:rPr kumimoji="1" lang="en-US" altLang="zh-CN" dirty="0"/>
              <a:t>git checkout </a:t>
            </a:r>
            <a:r>
              <a:rPr kumimoji="1" lang="zh-CN" altLang="en-US" dirty="0"/>
              <a:t>分支名</a:t>
            </a:r>
            <a:endParaRPr kumimoji="1" lang="en-US" altLang="zh-CN" dirty="0"/>
          </a:p>
          <a:p>
            <a:endParaRPr kumimoji="1" lang="zh-CN" altLang="en-US" dirty="0"/>
          </a:p>
          <a:p>
            <a:r>
              <a:rPr kumimoji="1" lang="en-US" altLang="zh-CN" dirty="0"/>
              <a:t># </a:t>
            </a:r>
            <a:r>
              <a:rPr kumimoji="1" lang="zh-CN" altLang="en-US" dirty="0"/>
              <a:t>比如，切换到</a:t>
            </a:r>
            <a:r>
              <a:rPr kumimoji="1" lang="en-US" altLang="zh-CN" dirty="0"/>
              <a:t>login</a:t>
            </a:r>
            <a:r>
              <a:rPr kumimoji="1" lang="zh-CN" altLang="en-US" dirty="0"/>
              <a:t>分支</a:t>
            </a:r>
          </a:p>
          <a:p>
            <a:r>
              <a:rPr kumimoji="1" lang="en-US" altLang="zh-CN" dirty="0"/>
              <a:t>git checkout login</a:t>
            </a:r>
          </a:p>
          <a:p>
            <a:r>
              <a:rPr kumimoji="1" lang="en-US" altLang="zh-CN" dirty="0"/>
              <a:t># </a:t>
            </a:r>
            <a:r>
              <a:rPr kumimoji="1" lang="zh-CN" altLang="en-US" dirty="0"/>
              <a:t>比如，切换到</a:t>
            </a:r>
            <a:r>
              <a:rPr kumimoji="1" lang="en-US" altLang="zh-CN" dirty="0"/>
              <a:t>master</a:t>
            </a:r>
            <a:r>
              <a:rPr kumimoji="1" lang="zh-CN" altLang="en-US" dirty="0"/>
              <a:t>分支</a:t>
            </a:r>
          </a:p>
          <a:p>
            <a:r>
              <a:rPr kumimoji="1" lang="en-US" altLang="zh-CN" dirty="0"/>
              <a:t>git checkout master</a:t>
            </a:r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73120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分支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3120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分支相关命令</a:t>
            </a:r>
          </a:p>
        </p:txBody>
      </p:sp>
      <p:sp>
        <p:nvSpPr>
          <p:cNvPr id="5" name="椭圆 4"/>
          <p:cNvSpPr/>
          <p:nvPr/>
        </p:nvSpPr>
        <p:spPr>
          <a:xfrm>
            <a:off x="4276365" y="3411869"/>
            <a:ext cx="1458274" cy="551452"/>
          </a:xfrm>
          <a:prstGeom prst="ellipse">
            <a:avLst/>
          </a:prstGeom>
          <a:solidFill>
            <a:srgbClr val="9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6291033" y="3411869"/>
            <a:ext cx="1458274" cy="551452"/>
          </a:xfrm>
          <a:prstGeom prst="ellipse">
            <a:avLst/>
          </a:prstGeom>
          <a:solidFill>
            <a:srgbClr val="9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8326021" y="3411869"/>
            <a:ext cx="1458274" cy="551452"/>
          </a:xfrm>
          <a:prstGeom prst="ellipse">
            <a:avLst/>
          </a:prstGeom>
          <a:solidFill>
            <a:srgbClr val="9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8" name="直线箭头连接符 7"/>
          <p:cNvCxnSpPr>
            <a:stCxn id="5" idx="6"/>
            <a:endCxn id="6" idx="2"/>
          </p:cNvCxnSpPr>
          <p:nvPr/>
        </p:nvCxnSpPr>
        <p:spPr>
          <a:xfrm>
            <a:off x="5734004" y="3687595"/>
            <a:ext cx="5568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stCxn id="6" idx="6"/>
            <a:endCxn id="7" idx="2"/>
          </p:cNvCxnSpPr>
          <p:nvPr/>
        </p:nvCxnSpPr>
        <p:spPr>
          <a:xfrm>
            <a:off x="7749307" y="3687595"/>
            <a:ext cx="5767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451186" y="2576554"/>
            <a:ext cx="1207944" cy="4572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master</a:t>
            </a:r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451186" y="1646133"/>
            <a:ext cx="1207944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HEAD</a:t>
            </a:r>
            <a:endParaRPr kumimoji="1" lang="zh-CN" altLang="en-US" dirty="0"/>
          </a:p>
        </p:txBody>
      </p:sp>
      <p:cxnSp>
        <p:nvCxnSpPr>
          <p:cNvPr id="13" name="直线箭头连接符 12"/>
          <p:cNvCxnSpPr>
            <a:stCxn id="10" idx="2"/>
            <a:endCxn id="7" idx="0"/>
          </p:cNvCxnSpPr>
          <p:nvPr/>
        </p:nvCxnSpPr>
        <p:spPr>
          <a:xfrm>
            <a:off x="9055158" y="3033754"/>
            <a:ext cx="0" cy="378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451186" y="4349129"/>
            <a:ext cx="1207944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login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8451186" y="5251531"/>
            <a:ext cx="1207944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HEAD</a:t>
            </a:r>
            <a:endParaRPr kumimoji="1" lang="zh-CN" altLang="en-US" dirty="0"/>
          </a:p>
        </p:txBody>
      </p:sp>
      <p:cxnSp>
        <p:nvCxnSpPr>
          <p:cNvPr id="17" name="直线箭头连接符 16"/>
          <p:cNvCxnSpPr>
            <a:stCxn id="16" idx="0"/>
            <a:endCxn id="14" idx="2"/>
          </p:cNvCxnSpPr>
          <p:nvPr/>
        </p:nvCxnSpPr>
        <p:spPr>
          <a:xfrm flipV="1">
            <a:off x="9055158" y="4806329"/>
            <a:ext cx="0" cy="4452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V="1">
            <a:off x="9055158" y="3963321"/>
            <a:ext cx="0" cy="385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>
            <a:off x="9055158" y="2103333"/>
            <a:ext cx="0" cy="473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10" grpId="0" bldLvl="0" animBg="1"/>
      <p:bldP spid="11" grpId="0" bldLvl="0" animBg="1"/>
      <p:bldP spid="11" grpId="1" bldLvl="0" animBg="1"/>
      <p:bldP spid="14" grpId="0" bldLvl="0" animBg="1"/>
      <p:bldP spid="16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/>
        </p:nvSpPr>
        <p:spPr>
          <a:xfrm>
            <a:off x="813116" y="1561678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# </a:t>
            </a:r>
            <a:r>
              <a:rPr kumimoji="1" lang="zh-CN" altLang="en-US" dirty="0"/>
              <a:t>删除分支（删除时，必须先切换到其他分支）</a:t>
            </a:r>
          </a:p>
          <a:p>
            <a:r>
              <a:rPr kumimoji="1" lang="en-US" altLang="zh-CN" dirty="0"/>
              <a:t>git branch -d </a:t>
            </a:r>
            <a:r>
              <a:rPr kumimoji="1" lang="zh-CN" altLang="en-US" dirty="0"/>
              <a:t>分支名</a:t>
            </a:r>
          </a:p>
          <a:p>
            <a:r>
              <a:rPr kumimoji="1" lang="en-US" altLang="zh-CN" dirty="0"/>
              <a:t>git branch -D </a:t>
            </a:r>
            <a:r>
              <a:rPr kumimoji="1" lang="zh-CN" altLang="en-US" dirty="0"/>
              <a:t>分支名  强制删除分支，分支有代码更新，代码还没有合并就要删除，则需要强制删除</a:t>
            </a:r>
            <a:endParaRPr kumimoji="1" lang="en-US" altLang="zh-CN" dirty="0"/>
          </a:p>
          <a:p>
            <a:r>
              <a:rPr kumimoji="1" lang="zh-CN" altLang="en-US" dirty="0"/>
              <a:t>删除分支，必须先切换到另外的分支，然后再执行删除命令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# </a:t>
            </a:r>
            <a:r>
              <a:rPr kumimoji="1" lang="zh-CN" altLang="en-US" dirty="0"/>
              <a:t>创建并直接切换分支</a:t>
            </a:r>
          </a:p>
          <a:p>
            <a:r>
              <a:rPr kumimoji="1" lang="en-US" altLang="zh-CN" dirty="0"/>
              <a:t>git checkout -b </a:t>
            </a:r>
            <a:r>
              <a:rPr kumimoji="1" lang="zh-CN" altLang="en-US" dirty="0"/>
              <a:t>分支名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#</a:t>
            </a:r>
            <a:r>
              <a:rPr kumimoji="1" lang="zh-CN" altLang="en-US" dirty="0"/>
              <a:t> 合并分支</a:t>
            </a:r>
            <a:endParaRPr kumimoji="1" lang="en-US" altLang="zh-CN" dirty="0"/>
          </a:p>
          <a:p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merge</a:t>
            </a:r>
            <a:r>
              <a:rPr kumimoji="1" lang="zh-CN" altLang="en-US" dirty="0"/>
              <a:t> 分支名</a:t>
            </a:r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813115" y="15973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分支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813115" y="85562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分支相关命令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/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两个分支，</a:t>
            </a:r>
            <a:r>
              <a:rPr kumimoji="1" lang="zh-CN" altLang="en-US" dirty="0">
                <a:solidFill>
                  <a:srgbClr val="AD2B26"/>
                </a:solidFill>
              </a:rPr>
              <a:t>如果一个分支包括另一个分支的全部版本</a:t>
            </a:r>
            <a:r>
              <a:rPr kumimoji="1" lang="zh-CN" altLang="en-US" dirty="0"/>
              <a:t>，则合并的时候，属于快进模块合并</a:t>
            </a:r>
          </a:p>
        </p:txBody>
      </p:sp>
      <p:sp>
        <p:nvSpPr>
          <p:cNvPr id="6" name="标题 2"/>
          <p:cNvSpPr>
            <a:spLocks noGrp="1"/>
          </p:cNvSpPr>
          <p:nvPr/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分支</a:t>
            </a:r>
          </a:p>
        </p:txBody>
      </p:sp>
      <p:sp>
        <p:nvSpPr>
          <p:cNvPr id="7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分支合并，快进模式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9228185" y="2593059"/>
            <a:ext cx="2773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下面合并</a:t>
            </a:r>
            <a:r>
              <a:rPr kumimoji="1" lang="en-US" altLang="zh-CN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login</a:t>
            </a:r>
            <a:r>
              <a:rPr kumimoji="1" lang="zh-CN" altLang="en-US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分支到</a:t>
            </a:r>
            <a:r>
              <a:rPr kumimoji="1" lang="en-US" altLang="zh-CN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master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240059" y="3120475"/>
            <a:ext cx="21323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执行 </a:t>
            </a:r>
            <a:r>
              <a:rPr kumimoji="1" lang="en-US" altLang="zh-CN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git</a:t>
            </a:r>
            <a:r>
              <a:rPr kumimoji="1" lang="zh-CN" altLang="en-US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merge</a:t>
            </a:r>
            <a:r>
              <a:rPr kumimoji="1" lang="zh-CN" altLang="en-US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login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9228185" y="3648733"/>
            <a:ext cx="2297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这样，就将</a:t>
            </a:r>
            <a:r>
              <a:rPr kumimoji="1" lang="en-US" altLang="zh-CN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login</a:t>
            </a:r>
            <a:r>
              <a:rPr kumimoji="1" lang="zh-CN" altLang="en-US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新增的</a:t>
            </a:r>
            <a:endParaRPr kumimoji="1" lang="en-US" altLang="zh-CN" sz="1600" dirty="0">
              <a:solidFill>
                <a:srgbClr val="AD2B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功能合并到了</a:t>
            </a:r>
            <a:r>
              <a:rPr kumimoji="1" lang="en-US" altLang="zh-CN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master</a:t>
            </a:r>
            <a:r>
              <a:rPr kumimoji="1" lang="zh-CN" altLang="en-US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上</a:t>
            </a:r>
            <a:endParaRPr kumimoji="1" lang="en-US" altLang="zh-CN" sz="1600" dirty="0">
              <a:solidFill>
                <a:srgbClr val="AD2B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67750" y="4003539"/>
            <a:ext cx="1458274" cy="551452"/>
          </a:xfrm>
          <a:prstGeom prst="ellipse">
            <a:avLst/>
          </a:prstGeom>
          <a:solidFill>
            <a:srgbClr val="9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2602738" y="4003539"/>
            <a:ext cx="1458274" cy="551452"/>
          </a:xfrm>
          <a:prstGeom prst="ellipse">
            <a:avLst/>
          </a:prstGeom>
          <a:solidFill>
            <a:srgbClr val="9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4637726" y="4003539"/>
            <a:ext cx="1458274" cy="551452"/>
          </a:xfrm>
          <a:prstGeom prst="ellipse">
            <a:avLst/>
          </a:prstGeom>
          <a:solidFill>
            <a:srgbClr val="9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11" name="直线箭头连接符 7"/>
          <p:cNvCxnSpPr>
            <a:stCxn id="8" idx="6"/>
            <a:endCxn id="9" idx="2"/>
          </p:cNvCxnSpPr>
          <p:nvPr/>
        </p:nvCxnSpPr>
        <p:spPr>
          <a:xfrm>
            <a:off x="2026024" y="4279265"/>
            <a:ext cx="5767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8"/>
          <p:cNvCxnSpPr>
            <a:stCxn id="9" idx="6"/>
            <a:endCxn id="10" idx="2"/>
          </p:cNvCxnSpPr>
          <p:nvPr/>
        </p:nvCxnSpPr>
        <p:spPr>
          <a:xfrm>
            <a:off x="4061012" y="4279265"/>
            <a:ext cx="5767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762891" y="3168224"/>
            <a:ext cx="1207944" cy="4572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master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762891" y="2237803"/>
            <a:ext cx="1207944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HEAD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762891" y="4940799"/>
            <a:ext cx="1207944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login</a:t>
            </a:r>
            <a:endParaRPr kumimoji="1" lang="zh-CN" altLang="en-US" dirty="0"/>
          </a:p>
        </p:txBody>
      </p:sp>
      <p:cxnSp>
        <p:nvCxnSpPr>
          <p:cNvPr id="16" name="直线箭头连接符 14"/>
          <p:cNvCxnSpPr>
            <a:stCxn id="15" idx="0"/>
            <a:endCxn id="10" idx="4"/>
          </p:cNvCxnSpPr>
          <p:nvPr/>
        </p:nvCxnSpPr>
        <p:spPr>
          <a:xfrm flipV="1">
            <a:off x="5366863" y="4554991"/>
            <a:ext cx="0" cy="385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762891" y="5843201"/>
            <a:ext cx="1207944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HEAD</a:t>
            </a:r>
            <a:endParaRPr kumimoji="1" lang="zh-CN" altLang="en-US" dirty="0"/>
          </a:p>
        </p:txBody>
      </p:sp>
      <p:cxnSp>
        <p:nvCxnSpPr>
          <p:cNvPr id="18" name="直线箭头连接符 16"/>
          <p:cNvCxnSpPr>
            <a:stCxn id="17" idx="0"/>
            <a:endCxn id="15" idx="2"/>
          </p:cNvCxnSpPr>
          <p:nvPr/>
        </p:nvCxnSpPr>
        <p:spPr>
          <a:xfrm flipV="1">
            <a:off x="5366863" y="5397999"/>
            <a:ext cx="0" cy="4452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6672714" y="4003539"/>
            <a:ext cx="1458274" cy="551452"/>
          </a:xfrm>
          <a:prstGeom prst="ellipse">
            <a:avLst/>
          </a:prstGeom>
          <a:solidFill>
            <a:srgbClr val="9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cxnSp>
        <p:nvCxnSpPr>
          <p:cNvPr id="20" name="直线箭头连接符 18"/>
          <p:cNvCxnSpPr>
            <a:endCxn id="19" idx="2"/>
          </p:cNvCxnSpPr>
          <p:nvPr/>
        </p:nvCxnSpPr>
        <p:spPr>
          <a:xfrm>
            <a:off x="6096000" y="4279265"/>
            <a:ext cx="5767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6825138" y="4940799"/>
            <a:ext cx="1207944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login</a:t>
            </a:r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825138" y="5843201"/>
            <a:ext cx="1207944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HEAD</a:t>
            </a:r>
            <a:endParaRPr kumimoji="1"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6825138" y="3175381"/>
            <a:ext cx="1207944" cy="4572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master</a:t>
            </a:r>
            <a:endParaRPr kumimoji="1"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825138" y="2244960"/>
            <a:ext cx="1207944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HEAD</a:t>
            </a:r>
            <a:endParaRPr kumimoji="1" lang="zh-CN" altLang="en-US" dirty="0"/>
          </a:p>
        </p:txBody>
      </p:sp>
      <p:cxnSp>
        <p:nvCxnSpPr>
          <p:cNvPr id="30" name="直线箭头连接符 29"/>
          <p:cNvCxnSpPr>
            <a:stCxn id="29" idx="2"/>
            <a:endCxn id="28" idx="0"/>
          </p:cNvCxnSpPr>
          <p:nvPr/>
        </p:nvCxnSpPr>
        <p:spPr>
          <a:xfrm>
            <a:off x="7429110" y="2702160"/>
            <a:ext cx="0" cy="473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11"/>
          <p:cNvCxnSpPr/>
          <p:nvPr/>
        </p:nvCxnSpPr>
        <p:spPr>
          <a:xfrm>
            <a:off x="5366863" y="2695003"/>
            <a:ext cx="0" cy="473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12"/>
          <p:cNvCxnSpPr/>
          <p:nvPr/>
        </p:nvCxnSpPr>
        <p:spPr>
          <a:xfrm>
            <a:off x="5366863" y="3625424"/>
            <a:ext cx="0" cy="378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>
            <a:off x="7429110" y="3632581"/>
            <a:ext cx="0" cy="378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22"/>
          <p:cNvCxnSpPr/>
          <p:nvPr/>
        </p:nvCxnSpPr>
        <p:spPr>
          <a:xfrm flipV="1">
            <a:off x="7429110" y="4554991"/>
            <a:ext cx="0" cy="385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24"/>
          <p:cNvCxnSpPr/>
          <p:nvPr/>
        </p:nvCxnSpPr>
        <p:spPr>
          <a:xfrm flipV="1">
            <a:off x="7429110" y="5397999"/>
            <a:ext cx="0" cy="4452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2" grpId="0"/>
      <p:bldP spid="8" grpId="0" bldLvl="0" animBg="1"/>
      <p:bldP spid="9" grpId="0" bldLvl="0" animBg="1"/>
      <p:bldP spid="10" grpId="0" bldLvl="0" animBg="1"/>
      <p:bldP spid="13" grpId="0" bldLvl="0" animBg="1"/>
      <p:bldP spid="13" grpId="1" bldLvl="0" animBg="1"/>
      <p:bldP spid="14" grpId="0" bldLvl="0" animBg="1"/>
      <p:bldP spid="14" grpId="1" bldLvl="0" animBg="1"/>
      <p:bldP spid="14" grpId="2" bldLvl="0" animBg="1"/>
      <p:bldP spid="14" grpId="3" bldLvl="0" animBg="1"/>
      <p:bldP spid="15" grpId="0" bldLvl="0" animBg="1"/>
      <p:bldP spid="15" grpId="1" bldLvl="0" animBg="1"/>
      <p:bldP spid="17" grpId="0" bldLvl="0" animBg="1"/>
      <p:bldP spid="17" grpId="1" bldLvl="0" animBg="1"/>
      <p:bldP spid="19" grpId="0" bldLvl="0" animBg="1"/>
      <p:bldP spid="22" grpId="0" bldLvl="0" animBg="1"/>
      <p:bldP spid="24" grpId="0" bldLvl="0" animBg="1"/>
      <p:bldP spid="24" grpId="1" bldLvl="0" animBg="1"/>
      <p:bldP spid="28" grpId="0" bldLvl="0" animBg="1"/>
      <p:bldP spid="29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/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两个分支，如果都有新的提交，则合并的时候，属于三方合并模式</a:t>
            </a:r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分支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分支合并，三方合并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158246" y="5141574"/>
            <a:ext cx="40959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这种合并模块必须有一个新的版本诞生</a:t>
            </a:r>
            <a:endParaRPr kumimoji="1" lang="en-US" altLang="zh-CN" sz="1600" dirty="0">
              <a:solidFill>
                <a:srgbClr val="AD2B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600" dirty="0">
              <a:solidFill>
                <a:srgbClr val="AD2B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最新的</a:t>
            </a:r>
            <a:r>
              <a:rPr kumimoji="1" lang="en-US" altLang="zh-CN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version</a:t>
            </a:r>
            <a:r>
              <a:rPr kumimoji="1" lang="zh-CN" altLang="en-US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kumimoji="1" lang="zh-CN" altLang="en-US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版本，包括两个分支的代码</a:t>
            </a:r>
            <a:endParaRPr kumimoji="1" lang="en-US" altLang="zh-CN" sz="1600" dirty="0">
              <a:solidFill>
                <a:srgbClr val="AD2B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600" dirty="0">
              <a:solidFill>
                <a:srgbClr val="AD2B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标题 2"/>
          <p:cNvSpPr>
            <a:spLocks noGrp="1"/>
          </p:cNvSpPr>
          <p:nvPr/>
        </p:nvSpPr>
        <p:spPr>
          <a:xfrm>
            <a:off x="73755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分支</a:t>
            </a:r>
          </a:p>
        </p:txBody>
      </p:sp>
      <p:sp>
        <p:nvSpPr>
          <p:cNvPr id="7" name="椭圆 6"/>
          <p:cNvSpPr/>
          <p:nvPr/>
        </p:nvSpPr>
        <p:spPr>
          <a:xfrm>
            <a:off x="594905" y="3856906"/>
            <a:ext cx="1458274" cy="551452"/>
          </a:xfrm>
          <a:prstGeom prst="ellipse">
            <a:avLst/>
          </a:prstGeom>
          <a:solidFill>
            <a:srgbClr val="9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2629893" y="3856906"/>
            <a:ext cx="1458274" cy="551452"/>
          </a:xfrm>
          <a:prstGeom prst="ellipse">
            <a:avLst/>
          </a:prstGeom>
          <a:solidFill>
            <a:srgbClr val="9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4664881" y="3856906"/>
            <a:ext cx="1458274" cy="551452"/>
          </a:xfrm>
          <a:prstGeom prst="ellipse">
            <a:avLst/>
          </a:prstGeom>
          <a:solidFill>
            <a:srgbClr val="9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10" name="直线箭头连接符 7"/>
          <p:cNvCxnSpPr>
            <a:stCxn id="7" idx="6"/>
            <a:endCxn id="8" idx="2"/>
          </p:cNvCxnSpPr>
          <p:nvPr/>
        </p:nvCxnSpPr>
        <p:spPr>
          <a:xfrm>
            <a:off x="2053179" y="4132632"/>
            <a:ext cx="57721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8"/>
          <p:cNvCxnSpPr>
            <a:stCxn id="8" idx="6"/>
            <a:endCxn id="9" idx="2"/>
          </p:cNvCxnSpPr>
          <p:nvPr/>
        </p:nvCxnSpPr>
        <p:spPr>
          <a:xfrm>
            <a:off x="4088167" y="4132632"/>
            <a:ext cx="5765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63376" y="3021591"/>
            <a:ext cx="1207944" cy="4572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master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763376" y="2185922"/>
            <a:ext cx="1207944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HEAD</a:t>
            </a:r>
            <a:endParaRPr kumimoji="1" lang="zh-CN" altLang="en-US" dirty="0"/>
          </a:p>
        </p:txBody>
      </p:sp>
      <p:cxnSp>
        <p:nvCxnSpPr>
          <p:cNvPr id="14" name="直线箭头连接符 11"/>
          <p:cNvCxnSpPr>
            <a:stCxn id="13" idx="2"/>
            <a:endCxn id="12" idx="0"/>
          </p:cNvCxnSpPr>
          <p:nvPr/>
        </p:nvCxnSpPr>
        <p:spPr>
          <a:xfrm>
            <a:off x="5367348" y="2643122"/>
            <a:ext cx="0" cy="3784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763376" y="4794166"/>
            <a:ext cx="1207944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login</a:t>
            </a:r>
            <a:endParaRPr kumimoji="1" lang="zh-CN" altLang="en-US" dirty="0"/>
          </a:p>
        </p:txBody>
      </p:sp>
      <p:cxnSp>
        <p:nvCxnSpPr>
          <p:cNvPr id="16" name="直线箭头连接符 14"/>
          <p:cNvCxnSpPr>
            <a:stCxn id="15" idx="0"/>
            <a:endCxn id="9" idx="4"/>
          </p:cNvCxnSpPr>
          <p:nvPr/>
        </p:nvCxnSpPr>
        <p:spPr>
          <a:xfrm flipV="1">
            <a:off x="5366713" y="4408086"/>
            <a:ext cx="26670" cy="386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763376" y="5696568"/>
            <a:ext cx="1207944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HEAD</a:t>
            </a:r>
            <a:endParaRPr kumimoji="1" lang="zh-CN" altLang="en-US" dirty="0"/>
          </a:p>
        </p:txBody>
      </p:sp>
      <p:cxnSp>
        <p:nvCxnSpPr>
          <p:cNvPr id="18" name="直线箭头连接符 16"/>
          <p:cNvCxnSpPr>
            <a:stCxn id="17" idx="0"/>
            <a:endCxn id="15" idx="2"/>
          </p:cNvCxnSpPr>
          <p:nvPr/>
        </p:nvCxnSpPr>
        <p:spPr>
          <a:xfrm flipV="1">
            <a:off x="5367348" y="5251366"/>
            <a:ext cx="0" cy="4452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6851808" y="4747040"/>
            <a:ext cx="1458274" cy="551452"/>
          </a:xfrm>
          <a:prstGeom prst="ellipse">
            <a:avLst/>
          </a:prstGeom>
          <a:solidFill>
            <a:srgbClr val="9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cxnSp>
        <p:nvCxnSpPr>
          <p:cNvPr id="20" name="直线箭头连接符 18"/>
          <p:cNvCxnSpPr>
            <a:stCxn id="9" idx="6"/>
            <a:endCxn id="19" idx="2"/>
          </p:cNvCxnSpPr>
          <p:nvPr/>
        </p:nvCxnSpPr>
        <p:spPr>
          <a:xfrm>
            <a:off x="6122520" y="4132632"/>
            <a:ext cx="728980" cy="890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6950303" y="5597370"/>
            <a:ext cx="1207944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login</a:t>
            </a:r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950303" y="6328088"/>
            <a:ext cx="1207944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HEAD</a:t>
            </a:r>
            <a:endParaRPr kumimoji="1"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6941525" y="3029595"/>
            <a:ext cx="1207944" cy="4572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master</a:t>
            </a:r>
            <a:endParaRPr kumimoji="1"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941525" y="2193926"/>
            <a:ext cx="1207944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HEAD</a:t>
            </a:r>
            <a:endParaRPr kumimoji="1" lang="zh-CN" altLang="en-US" dirty="0"/>
          </a:p>
        </p:txBody>
      </p:sp>
      <p:cxnSp>
        <p:nvCxnSpPr>
          <p:cNvPr id="30" name="直线箭头连接符 29"/>
          <p:cNvCxnSpPr>
            <a:stCxn id="29" idx="2"/>
            <a:endCxn id="28" idx="0"/>
          </p:cNvCxnSpPr>
          <p:nvPr/>
        </p:nvCxnSpPr>
        <p:spPr>
          <a:xfrm>
            <a:off x="7545497" y="2651126"/>
            <a:ext cx="0" cy="3784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6851808" y="3856906"/>
            <a:ext cx="1458274" cy="551452"/>
          </a:xfrm>
          <a:prstGeom prst="ellipse">
            <a:avLst/>
          </a:prstGeom>
          <a:solidFill>
            <a:srgbClr val="9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36" name="直线箭头连接符 35"/>
          <p:cNvCxnSpPr>
            <a:stCxn id="9" idx="6"/>
            <a:endCxn id="33" idx="2"/>
          </p:cNvCxnSpPr>
          <p:nvPr/>
        </p:nvCxnSpPr>
        <p:spPr>
          <a:xfrm>
            <a:off x="6122520" y="4132632"/>
            <a:ext cx="7289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8782628" y="3860561"/>
            <a:ext cx="1458274" cy="551452"/>
          </a:xfrm>
          <a:prstGeom prst="ellipse">
            <a:avLst/>
          </a:prstGeom>
          <a:solidFill>
            <a:srgbClr val="9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8908545" y="3029595"/>
            <a:ext cx="1207944" cy="4572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master</a:t>
            </a:r>
            <a:endParaRPr kumimoji="1"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8908545" y="2193926"/>
            <a:ext cx="1207944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HEAD</a:t>
            </a:r>
            <a:endParaRPr kumimoji="1" lang="zh-CN" altLang="en-US" dirty="0"/>
          </a:p>
        </p:txBody>
      </p:sp>
      <p:cxnSp>
        <p:nvCxnSpPr>
          <p:cNvPr id="23" name="直线箭头连接符 12"/>
          <p:cNvCxnSpPr/>
          <p:nvPr/>
        </p:nvCxnSpPr>
        <p:spPr>
          <a:xfrm>
            <a:off x="5366713" y="3478791"/>
            <a:ext cx="26670" cy="378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>
            <a:off x="7554387" y="3486795"/>
            <a:ext cx="0" cy="378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/>
          <p:nvPr/>
        </p:nvCxnSpPr>
        <p:spPr>
          <a:xfrm>
            <a:off x="9512517" y="3486795"/>
            <a:ext cx="0" cy="378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/>
          <p:nvPr/>
        </p:nvCxnSpPr>
        <p:spPr>
          <a:xfrm>
            <a:off x="9512517" y="2651126"/>
            <a:ext cx="0" cy="3784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/>
          <p:nvPr/>
        </p:nvCxnSpPr>
        <p:spPr>
          <a:xfrm flipV="1">
            <a:off x="8309447" y="4136306"/>
            <a:ext cx="473075" cy="886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/>
          <p:nvPr/>
        </p:nvCxnSpPr>
        <p:spPr>
          <a:xfrm>
            <a:off x="8309447" y="4132632"/>
            <a:ext cx="473075" cy="3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2"/>
          <p:cNvCxnSpPr/>
          <p:nvPr/>
        </p:nvCxnSpPr>
        <p:spPr>
          <a:xfrm flipV="1">
            <a:off x="7554275" y="5298285"/>
            <a:ext cx="26670" cy="299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4"/>
          <p:cNvCxnSpPr/>
          <p:nvPr/>
        </p:nvCxnSpPr>
        <p:spPr>
          <a:xfrm flipV="1">
            <a:off x="7554275" y="6054570"/>
            <a:ext cx="0" cy="2735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7" grpId="0" bldLvl="0" animBg="1"/>
      <p:bldP spid="8" grpId="0" bldLvl="0" animBg="1"/>
      <p:bldP spid="9" grpId="0" bldLvl="0" animBg="1"/>
      <p:bldP spid="12" grpId="0" bldLvl="0" animBg="1"/>
      <p:bldP spid="12" grpId="1" bldLvl="0" animBg="1"/>
      <p:bldP spid="13" grpId="0" bldLvl="0" animBg="1"/>
      <p:bldP spid="13" grpId="1" bldLvl="0" animBg="1"/>
      <p:bldP spid="13" grpId="2" bldLvl="0" animBg="1"/>
      <p:bldP spid="13" grpId="3" bldLvl="0" animBg="1"/>
      <p:bldP spid="15" grpId="0" bldLvl="0" animBg="1"/>
      <p:bldP spid="15" grpId="1" bldLvl="0" animBg="1"/>
      <p:bldP spid="17" grpId="0" bldLvl="0" animBg="1"/>
      <p:bldP spid="17" grpId="1" bldLvl="0" animBg="1"/>
      <p:bldP spid="19" grpId="0" bldLvl="0" animBg="1"/>
      <p:bldP spid="22" grpId="0" bldLvl="0" animBg="1"/>
      <p:bldP spid="24" grpId="0" bldLvl="0" animBg="1"/>
      <p:bldP spid="24" grpId="1" bldLvl="0" animBg="1"/>
      <p:bldP spid="28" grpId="0" bldLvl="0" animBg="1"/>
      <p:bldP spid="28" grpId="1" bldLvl="0" animBg="1"/>
      <p:bldP spid="29" grpId="0" bldLvl="0" animBg="1"/>
      <p:bldP spid="29" grpId="1" bldLvl="0" animBg="1"/>
      <p:bldP spid="33" grpId="0" bldLvl="0" animBg="1"/>
      <p:bldP spid="45" grpId="0" bldLvl="0" animBg="1"/>
      <p:bldP spid="52" grpId="0" bldLvl="0" animBg="1"/>
      <p:bldP spid="53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/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三方合并模式中，如果</a:t>
            </a:r>
            <a:r>
              <a:rPr kumimoji="1" lang="zh-CN" altLang="en-US" dirty="0">
                <a:solidFill>
                  <a:srgbClr val="B70006"/>
                </a:solidFill>
              </a:rPr>
              <a:t>两个分支更改了不同的文件，或同一个文件的不同位置</a:t>
            </a:r>
            <a:r>
              <a:rPr kumimoji="1" lang="zh-CN" altLang="en-US" dirty="0"/>
              <a:t>，则合并时会出现如下弹框</a:t>
            </a:r>
            <a:endParaRPr kumimoji="1" lang="en-US" altLang="zh-CN" dirty="0"/>
          </a:p>
          <a:p>
            <a:r>
              <a:rPr kumimoji="1" lang="zh-CN" altLang="en-US" dirty="0"/>
              <a:t>这是告诉我们，合并成功了，但是，需要提交一次呀</a:t>
            </a:r>
            <a:endParaRPr kumimoji="1" lang="en-US" altLang="zh-CN" dirty="0"/>
          </a:p>
          <a:p>
            <a:r>
              <a:rPr kumimoji="1" lang="zh-CN" altLang="en-US" dirty="0"/>
              <a:t>提交，就得写提交日志呀</a:t>
            </a:r>
            <a:endParaRPr kumimoji="1" lang="en-US" altLang="zh-CN" dirty="0"/>
          </a:p>
          <a:p>
            <a:r>
              <a:rPr kumimoji="1" lang="zh-CN" altLang="en-US" dirty="0"/>
              <a:t>这个框，就是让我们写提交日志呢</a:t>
            </a:r>
            <a:endParaRPr kumimoji="1" lang="en-US" altLang="zh-CN" dirty="0"/>
          </a:p>
          <a:p>
            <a:r>
              <a:rPr kumimoji="1" lang="zh-CN" altLang="en-US" dirty="0"/>
              <a:t>画面中，黄色的 “</a:t>
            </a:r>
            <a:r>
              <a:rPr kumimoji="1" lang="en-US" altLang="zh-CN" dirty="0">
                <a:solidFill>
                  <a:srgbClr val="FFFF00"/>
                </a:solidFill>
                <a:highlight>
                  <a:srgbClr val="333333"/>
                </a:highlight>
              </a:rPr>
              <a:t>Merge</a:t>
            </a:r>
            <a:r>
              <a:rPr kumimoji="1" lang="zh-CN" altLang="en-US" dirty="0">
                <a:solidFill>
                  <a:srgbClr val="FFFF00"/>
                </a:solidFill>
                <a:highlight>
                  <a:srgbClr val="333333"/>
                </a:highlight>
              </a:rPr>
              <a:t> </a:t>
            </a:r>
            <a:r>
              <a:rPr kumimoji="1" lang="en-US" altLang="zh-CN" dirty="0">
                <a:solidFill>
                  <a:srgbClr val="FFFF00"/>
                </a:solidFill>
                <a:highlight>
                  <a:srgbClr val="333333"/>
                </a:highlight>
              </a:rPr>
              <a:t>branch</a:t>
            </a:r>
            <a:r>
              <a:rPr kumimoji="1" lang="zh-CN" altLang="en-US" dirty="0">
                <a:solidFill>
                  <a:srgbClr val="FFFF00"/>
                </a:solidFill>
                <a:highlight>
                  <a:srgbClr val="333333"/>
                </a:highlight>
              </a:rPr>
              <a:t> </a:t>
            </a:r>
            <a:r>
              <a:rPr kumimoji="1" lang="en-US" altLang="zh-CN" dirty="0">
                <a:solidFill>
                  <a:srgbClr val="FFFF00"/>
                </a:solidFill>
                <a:highlight>
                  <a:srgbClr val="333333"/>
                </a:highlight>
              </a:rPr>
              <a:t>add</a:t>
            </a:r>
            <a:r>
              <a:rPr kumimoji="1" lang="zh-CN" altLang="en-US" dirty="0"/>
              <a:t>”是默认的提交日志</a:t>
            </a:r>
            <a:endParaRPr kumimoji="1" lang="en-US" altLang="zh-CN" dirty="0"/>
          </a:p>
          <a:p>
            <a:r>
              <a:rPr kumimoji="1" lang="zh-CN" altLang="en-US" dirty="0"/>
              <a:t>如果使用默认的提交日志，则直接输入 “</a:t>
            </a:r>
            <a:r>
              <a:rPr kumimoji="1" lang="en-US" altLang="zh-CN" dirty="0">
                <a:solidFill>
                  <a:srgbClr val="B70006"/>
                </a:solidFill>
              </a:rPr>
              <a:t>:q</a:t>
            </a:r>
            <a:r>
              <a:rPr kumimoji="1" lang="zh-CN" altLang="en-US" dirty="0"/>
              <a:t>”即可完成合并</a:t>
            </a:r>
            <a:endParaRPr kumimoji="1" lang="en-US" altLang="zh-CN" dirty="0"/>
          </a:p>
          <a:p>
            <a:r>
              <a:rPr kumimoji="1" lang="zh-CN" altLang="en-US" dirty="0"/>
              <a:t>如果要修改提交日志，则按 “</a:t>
            </a:r>
            <a:r>
              <a:rPr kumimoji="1" lang="en-US" altLang="zh-CN" dirty="0" err="1">
                <a:solidFill>
                  <a:srgbClr val="B70006"/>
                </a:solidFill>
              </a:rPr>
              <a:t>i</a:t>
            </a:r>
            <a:r>
              <a:rPr kumimoji="1" lang="zh-CN" altLang="en-US" dirty="0"/>
              <a:t>”进入 “插入模式”</a:t>
            </a:r>
            <a:endParaRPr kumimoji="1" lang="en-US" altLang="zh-CN" dirty="0"/>
          </a:p>
          <a:p>
            <a:r>
              <a:rPr kumimoji="1" lang="zh-CN" altLang="en-US" dirty="0"/>
              <a:t>修改黄色的字（提交日志）</a:t>
            </a:r>
            <a:endParaRPr kumimoji="1" lang="en-US" altLang="zh-CN" dirty="0"/>
          </a:p>
          <a:p>
            <a:r>
              <a:rPr kumimoji="1" lang="zh-CN" altLang="en-US" dirty="0"/>
              <a:t>按 “</a:t>
            </a:r>
            <a:r>
              <a:rPr kumimoji="1" lang="en-US" altLang="zh-CN" dirty="0">
                <a:solidFill>
                  <a:srgbClr val="B70006"/>
                </a:solidFill>
              </a:rPr>
              <a:t>esc</a:t>
            </a:r>
            <a:r>
              <a:rPr kumimoji="1" lang="zh-CN" altLang="en-US" dirty="0"/>
              <a:t>”退出“插入模式”</a:t>
            </a:r>
            <a:endParaRPr kumimoji="1" lang="en-US" altLang="zh-CN" dirty="0"/>
          </a:p>
          <a:p>
            <a:r>
              <a:rPr kumimoji="1" lang="zh-CN" altLang="en-US" dirty="0"/>
              <a:t>输入 “</a:t>
            </a:r>
            <a:r>
              <a:rPr kumimoji="1" lang="en-US" altLang="zh-CN" dirty="0">
                <a:solidFill>
                  <a:srgbClr val="B70006"/>
                </a:solidFill>
              </a:rPr>
              <a:t>:</a:t>
            </a:r>
            <a:r>
              <a:rPr kumimoji="1" lang="en-US" altLang="zh-CN" dirty="0" err="1">
                <a:solidFill>
                  <a:srgbClr val="B70006"/>
                </a:solidFill>
              </a:rPr>
              <a:t>wq</a:t>
            </a:r>
            <a:r>
              <a:rPr kumimoji="1" lang="zh-CN" altLang="en-US" dirty="0"/>
              <a:t>”退出，即可完成合并</a:t>
            </a:r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分支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分支合并，三方合并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869" y="2444932"/>
            <a:ext cx="5701294" cy="3420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884871" y="1561678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/>
            <a:r>
              <a:rPr lang="zh-CN" altLang="en-US" dirty="0">
                <a:solidFill>
                  <a:srgbClr val="262626"/>
                </a:solidFill>
              </a:rPr>
              <a:t>第一天上班</a:t>
            </a:r>
            <a:endParaRPr lang="en-US" altLang="zh-CN" dirty="0">
              <a:solidFill>
                <a:srgbClr val="262626"/>
              </a:solidFill>
            </a:endParaRPr>
          </a:p>
          <a:p>
            <a:pPr marL="635635" lvl="1" indent="-276225"/>
            <a:r>
              <a:rPr lang="zh-CN" altLang="en-US" dirty="0"/>
              <a:t>老板：把公司网站的 </a:t>
            </a:r>
            <a:r>
              <a:rPr lang="en-US" altLang="zh-CN" dirty="0"/>
              <a:t>logo</a:t>
            </a:r>
            <a:r>
              <a:rPr lang="zh-CN" altLang="en-US" dirty="0"/>
              <a:t> 换了</a:t>
            </a:r>
            <a:endParaRPr lang="en-US" altLang="zh-CN" dirty="0"/>
          </a:p>
          <a:p>
            <a:pPr marL="635635" lvl="1" indent="-276225"/>
            <a:r>
              <a:rPr lang="zh-CN" altLang="en-US" dirty="0"/>
              <a:t>程序员：好的</a:t>
            </a:r>
            <a:r>
              <a:rPr lang="en-US" altLang="zh-CN" dirty="0"/>
              <a:t>😄</a:t>
            </a:r>
          </a:p>
          <a:p>
            <a:pPr marL="276225" indent="-276225"/>
            <a:r>
              <a:rPr lang="zh-CN" altLang="en-US" dirty="0"/>
              <a:t>第二天上班</a:t>
            </a:r>
            <a:endParaRPr lang="en-US" altLang="zh-CN" dirty="0"/>
          </a:p>
          <a:p>
            <a:pPr marL="635635" lvl="1" indent="-276225"/>
            <a:r>
              <a:rPr lang="zh-CN" altLang="en-US" dirty="0"/>
              <a:t>老板：目前公司的登录页，只允许使用邮箱登录，换成用手机号登录吧</a:t>
            </a:r>
            <a:endParaRPr lang="en-US" altLang="zh-CN" dirty="0"/>
          </a:p>
          <a:p>
            <a:pPr marL="635635" lvl="1" indent="-276225"/>
            <a:r>
              <a:rPr lang="zh-CN" altLang="en-US" dirty="0"/>
              <a:t>程序员：好的</a:t>
            </a:r>
            <a:r>
              <a:rPr lang="en-US" altLang="zh-CN" dirty="0"/>
              <a:t>😄</a:t>
            </a:r>
          </a:p>
          <a:p>
            <a:pPr marL="276225" indent="-276225"/>
            <a:r>
              <a:rPr lang="zh-CN" altLang="en-US" dirty="0"/>
              <a:t>第三天上班</a:t>
            </a:r>
            <a:endParaRPr lang="en-US" altLang="zh-CN" dirty="0"/>
          </a:p>
          <a:p>
            <a:pPr marL="635635" lvl="1" indent="-276225"/>
            <a:r>
              <a:rPr lang="zh-CN" altLang="en-US" dirty="0"/>
              <a:t>老板：还是换回用邮箱登录吧</a:t>
            </a:r>
            <a:endParaRPr lang="en-US" altLang="zh-CN" dirty="0"/>
          </a:p>
          <a:p>
            <a:pPr marL="635635" lvl="1" indent="-276225"/>
            <a:r>
              <a:rPr lang="zh-CN" altLang="en-US" dirty="0"/>
              <a:t>程序员：好的</a:t>
            </a:r>
            <a:r>
              <a:rPr lang="en-US" altLang="zh-CN" dirty="0"/>
              <a:t>😣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884870" y="15973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版本管理系统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884870" y="85562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工作场景一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/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三方合并模式中，如果</a:t>
            </a:r>
            <a:r>
              <a:rPr kumimoji="1" lang="zh-CN" altLang="en-US" dirty="0">
                <a:solidFill>
                  <a:srgbClr val="B70006"/>
                </a:solidFill>
              </a:rPr>
              <a:t>两个分支更改了同一个文件的同一个位置</a:t>
            </a:r>
            <a:r>
              <a:rPr kumimoji="1" lang="zh-CN" altLang="en-US" dirty="0"/>
              <a:t>，则合并时会出现如下画面</a:t>
            </a:r>
            <a:endParaRPr kumimoji="1" lang="en-US" altLang="zh-CN" dirty="0"/>
          </a:p>
          <a:p>
            <a:r>
              <a:rPr kumimoji="1" lang="zh-CN" altLang="en-US" dirty="0"/>
              <a:t>这是告诉我们，</a:t>
            </a:r>
            <a:r>
              <a:rPr kumimoji="1" lang="zh-CN" altLang="en-US" dirty="0">
                <a:solidFill>
                  <a:srgbClr val="B70006"/>
                </a:solidFill>
              </a:rPr>
              <a:t>合并时产生了冲突</a:t>
            </a:r>
            <a:endParaRPr kumimoji="1" lang="en-US" altLang="zh-CN" dirty="0">
              <a:solidFill>
                <a:srgbClr val="B70006"/>
              </a:solidFill>
            </a:endParaRPr>
          </a:p>
          <a:p>
            <a:r>
              <a:rPr kumimoji="1" lang="zh-CN" altLang="en-US" dirty="0"/>
              <a:t>千万不要“</a:t>
            </a:r>
            <a:r>
              <a:rPr kumimoji="1" lang="zh-CN" altLang="en-US" dirty="0">
                <a:solidFill>
                  <a:srgbClr val="B70006"/>
                </a:solidFill>
              </a:rPr>
              <a:t>视冲突而不见</a:t>
            </a:r>
            <a:r>
              <a:rPr kumimoji="1" lang="zh-CN" altLang="en-US" dirty="0"/>
              <a:t>”</a:t>
            </a:r>
            <a:endParaRPr kumimoji="1" lang="en-US" altLang="zh-CN" dirty="0"/>
          </a:p>
          <a:p>
            <a:r>
              <a:rPr kumimoji="1" lang="zh-CN" altLang="en-US" dirty="0"/>
              <a:t>根据提示，找到有冲突的文件</a:t>
            </a:r>
            <a:endParaRPr kumimoji="1" lang="en-US" altLang="zh-CN" dirty="0"/>
          </a:p>
          <a:p>
            <a:r>
              <a:rPr kumimoji="1" lang="zh-CN" altLang="en-US" dirty="0"/>
              <a:t>根据自己的分析、或寻求另一个同事一起解决冲突</a:t>
            </a:r>
            <a:endParaRPr kumimoji="1" lang="en-US" altLang="zh-CN" dirty="0"/>
          </a:p>
          <a:p>
            <a:r>
              <a:rPr kumimoji="1" lang="zh-CN" altLang="en-US" dirty="0"/>
              <a:t>去掉代码中的分割线，保存代码</a:t>
            </a:r>
            <a:endParaRPr kumimoji="1" lang="en-US" altLang="zh-CN" dirty="0"/>
          </a:p>
          <a:p>
            <a:r>
              <a:rPr kumimoji="1" lang="zh-CN" altLang="en-US" dirty="0"/>
              <a:t>此时，还没有合并完哟。。。</a:t>
            </a:r>
            <a:endParaRPr kumimoji="1" lang="en-US" altLang="zh-CN" dirty="0"/>
          </a:p>
          <a:p>
            <a:r>
              <a:rPr kumimoji="1" lang="zh-CN" altLang="en-US" dirty="0"/>
              <a:t>执行 </a:t>
            </a:r>
            <a:r>
              <a:rPr kumimoji="1" lang="en-US" altLang="zh-CN" dirty="0">
                <a:solidFill>
                  <a:srgbClr val="B70006"/>
                </a:solidFill>
              </a:rPr>
              <a:t>git</a:t>
            </a:r>
            <a:r>
              <a:rPr kumimoji="1" lang="zh-CN" altLang="en-US" dirty="0">
                <a:solidFill>
                  <a:srgbClr val="B70006"/>
                </a:solidFill>
              </a:rPr>
              <a:t> </a:t>
            </a:r>
            <a:r>
              <a:rPr kumimoji="1" lang="en-US" altLang="zh-CN" dirty="0">
                <a:solidFill>
                  <a:srgbClr val="B70006"/>
                </a:solidFill>
              </a:rPr>
              <a:t>add</a:t>
            </a:r>
            <a:r>
              <a:rPr kumimoji="1" lang="zh-CN" altLang="en-US" dirty="0">
                <a:solidFill>
                  <a:srgbClr val="B70006"/>
                </a:solidFill>
              </a:rPr>
              <a:t> </a:t>
            </a:r>
            <a:r>
              <a:rPr kumimoji="1" lang="en-US" altLang="zh-CN" dirty="0">
                <a:solidFill>
                  <a:srgbClr val="B70006"/>
                </a:solidFill>
              </a:rPr>
              <a:t>.</a:t>
            </a:r>
          </a:p>
          <a:p>
            <a:r>
              <a:rPr kumimoji="1" lang="zh-CN" altLang="en-US" dirty="0"/>
              <a:t>执行 </a:t>
            </a:r>
            <a:r>
              <a:rPr kumimoji="1" lang="en-US" altLang="zh-CN" dirty="0">
                <a:solidFill>
                  <a:srgbClr val="B70006"/>
                </a:solidFill>
              </a:rPr>
              <a:t>git</a:t>
            </a:r>
            <a:r>
              <a:rPr kumimoji="1" lang="zh-CN" altLang="en-US" dirty="0">
                <a:solidFill>
                  <a:srgbClr val="B70006"/>
                </a:solidFill>
              </a:rPr>
              <a:t> </a:t>
            </a:r>
            <a:r>
              <a:rPr kumimoji="1" lang="en-US" altLang="zh-CN" dirty="0">
                <a:solidFill>
                  <a:srgbClr val="B70006"/>
                </a:solidFill>
              </a:rPr>
              <a:t>commit</a:t>
            </a:r>
            <a:r>
              <a:rPr kumimoji="1" lang="zh-CN" altLang="en-US" dirty="0">
                <a:solidFill>
                  <a:srgbClr val="B70006"/>
                </a:solidFill>
              </a:rPr>
              <a:t> </a:t>
            </a:r>
            <a:r>
              <a:rPr kumimoji="1" lang="en-US" altLang="zh-CN" dirty="0">
                <a:solidFill>
                  <a:srgbClr val="B70006"/>
                </a:solidFill>
              </a:rPr>
              <a:t>-m</a:t>
            </a:r>
            <a:r>
              <a:rPr kumimoji="1" lang="zh-CN" altLang="en-US" dirty="0">
                <a:solidFill>
                  <a:srgbClr val="B70006"/>
                </a:solidFill>
              </a:rPr>
              <a:t> </a:t>
            </a:r>
            <a:r>
              <a:rPr kumimoji="1" lang="en-US" altLang="zh-CN" dirty="0">
                <a:solidFill>
                  <a:srgbClr val="B70006"/>
                </a:solidFill>
              </a:rPr>
              <a:t>'</a:t>
            </a:r>
            <a:r>
              <a:rPr kumimoji="1" lang="zh-CN" altLang="en-US" dirty="0">
                <a:solidFill>
                  <a:srgbClr val="B70006"/>
                </a:solidFill>
              </a:rPr>
              <a:t>提交日志</a:t>
            </a:r>
            <a:r>
              <a:rPr kumimoji="1" lang="en-US" altLang="zh-CN" dirty="0">
                <a:solidFill>
                  <a:srgbClr val="B70006"/>
                </a:solidFill>
              </a:rPr>
              <a:t>'</a:t>
            </a:r>
            <a:r>
              <a:rPr kumimoji="1" lang="zh-CN" altLang="en-US" dirty="0">
                <a:solidFill>
                  <a:srgbClr val="B70006"/>
                </a:solidFill>
              </a:rPr>
              <a:t> </a:t>
            </a:r>
            <a:r>
              <a:rPr kumimoji="1" lang="zh-CN" altLang="en-US" dirty="0"/>
              <a:t>完成分支的合并</a:t>
            </a:r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813115" y="23212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分支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分支合并，三方合并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693" y="2651696"/>
            <a:ext cx="6524307" cy="2560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/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分支在工作中肯定属于常用操作</a:t>
            </a:r>
            <a:endParaRPr kumimoji="1" lang="en-US" altLang="zh-CN" dirty="0"/>
          </a:p>
          <a:p>
            <a:r>
              <a:rPr kumimoji="1" lang="zh-CN" altLang="en-US" dirty="0"/>
              <a:t>初到公司，你可能没什么机会合并分支（一般都是组长或项目经理的工作）</a:t>
            </a:r>
            <a:endParaRPr kumimoji="1" lang="en-US" altLang="zh-CN" dirty="0"/>
          </a:p>
          <a:p>
            <a:r>
              <a:rPr kumimoji="1" lang="zh-CN" altLang="en-US" dirty="0"/>
              <a:t>切换分支的时候，一定要将当前工作的分支保存了（提交、存储等）（注意存储不是</a:t>
            </a:r>
            <a:r>
              <a:rPr kumimoji="1" lang="en-US" altLang="zh-CN" dirty="0"/>
              <a:t>add</a:t>
            </a:r>
            <a:r>
              <a:rPr kumimoji="1" lang="zh-CN" altLang="en-US" dirty="0"/>
              <a:t>，是另外的知识点）</a:t>
            </a:r>
            <a:endParaRPr kumimoji="1" lang="en-US" altLang="zh-CN" dirty="0"/>
          </a:p>
          <a:p>
            <a:r>
              <a:rPr kumimoji="1" lang="zh-CN" altLang="en-US" dirty="0"/>
              <a:t>要熟悉创建分支、查看分支、切换分支等常用命令</a:t>
            </a:r>
            <a:endParaRPr kumimoji="1" lang="en-US" altLang="zh-CN" dirty="0"/>
          </a:p>
          <a:p>
            <a:r>
              <a:rPr kumimoji="1" lang="zh-CN" altLang="en-US" dirty="0"/>
              <a:t>分支合并，要注意看提示。千万不可以“视冲突而不见”</a:t>
            </a:r>
            <a:endParaRPr kumimoji="1" lang="en-US" altLang="zh-CN" dirty="0"/>
          </a:p>
          <a:p>
            <a:r>
              <a:rPr kumimoji="1" lang="zh-CN" altLang="en-US" dirty="0"/>
              <a:t>快进模式的合并，肯定不会有冲突</a:t>
            </a:r>
            <a:endParaRPr kumimoji="1" lang="en-US" altLang="zh-CN" dirty="0"/>
          </a:p>
          <a:p>
            <a:r>
              <a:rPr kumimoji="1" lang="zh-CN" altLang="en-US" dirty="0"/>
              <a:t>三方模式合并，无论有没有冲突，肯定会提交一次</a:t>
            </a:r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813115" y="23212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分支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41360" y="93944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小结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文本框 96"/>
          <p:cNvSpPr txBox="1"/>
          <p:nvPr/>
        </p:nvSpPr>
        <p:spPr>
          <a:xfrm>
            <a:off x="2756967" y="2752725"/>
            <a:ext cx="12065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4773295" y="2824480"/>
            <a:ext cx="2519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多人协作 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4740275" y="3531235"/>
            <a:ext cx="1795145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19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第十小节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/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多人协作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流程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2521526" y="1457272"/>
            <a:ext cx="3283527" cy="2312970"/>
            <a:chOff x="2521526" y="1457272"/>
            <a:chExt cx="3283527" cy="2312970"/>
          </a:xfrm>
        </p:grpSpPr>
        <p:sp>
          <p:nvSpPr>
            <p:cNvPr id="5" name="矩形 4"/>
            <p:cNvSpPr/>
            <p:nvPr/>
          </p:nvSpPr>
          <p:spPr>
            <a:xfrm>
              <a:off x="2521526" y="1457272"/>
              <a:ext cx="3283527" cy="231297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770758" y="1837925"/>
              <a:ext cx="8338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rgbClr val="51515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计算机</a:t>
              </a:r>
              <a:r>
                <a:rPr kumimoji="1" lang="en-US" altLang="zh-CN" sz="1400" dirty="0">
                  <a:solidFill>
                    <a:srgbClr val="51515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A</a:t>
              </a:r>
              <a:endParaRPr kumimoji="1" lang="zh-CN" altLang="en-US" sz="14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2671617" y="2451726"/>
              <a:ext cx="675404" cy="44687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rgbClr val="515151"/>
                  </a:solidFill>
                </a:rPr>
                <a:t>file</a:t>
              </a:r>
              <a:endParaRPr kumimoji="1" lang="zh-CN" altLang="en-US" dirty="0">
                <a:solidFill>
                  <a:srgbClr val="51515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333292" y="1837925"/>
            <a:ext cx="2133599" cy="3826112"/>
            <a:chOff x="7065818" y="1634307"/>
            <a:chExt cx="2133599" cy="3826112"/>
          </a:xfrm>
        </p:grpSpPr>
        <p:sp>
          <p:nvSpPr>
            <p:cNvPr id="14" name="矩形 13"/>
            <p:cNvSpPr/>
            <p:nvPr/>
          </p:nvSpPr>
          <p:spPr>
            <a:xfrm>
              <a:off x="7065818" y="1634307"/>
              <a:ext cx="2133599" cy="382611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556350" y="1828271"/>
              <a:ext cx="10631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rgbClr val="51515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版本服务器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492618" y="2448654"/>
            <a:ext cx="1814946" cy="3014492"/>
            <a:chOff x="7225144" y="2245036"/>
            <a:chExt cx="1814946" cy="3014492"/>
          </a:xfrm>
        </p:grpSpPr>
        <p:sp>
          <p:nvSpPr>
            <p:cNvPr id="17" name="矩形 16"/>
            <p:cNvSpPr/>
            <p:nvPr/>
          </p:nvSpPr>
          <p:spPr>
            <a:xfrm>
              <a:off x="7225144" y="2245036"/>
              <a:ext cx="1814946" cy="30144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762163" y="2439000"/>
              <a:ext cx="740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rgbClr val="51515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版本库</a:t>
              </a:r>
            </a:p>
          </p:txBody>
        </p:sp>
      </p:grpSp>
      <p:sp>
        <p:nvSpPr>
          <p:cNvPr id="19" name="圆角矩形 18"/>
          <p:cNvSpPr/>
          <p:nvPr/>
        </p:nvSpPr>
        <p:spPr>
          <a:xfrm>
            <a:off x="7769708" y="3104224"/>
            <a:ext cx="1260765" cy="4626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3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769707" y="3914355"/>
            <a:ext cx="1260765" cy="4626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2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7769706" y="4747526"/>
            <a:ext cx="1260765" cy="46269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1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884040" y="1613348"/>
            <a:ext cx="1738745" cy="2009114"/>
            <a:chOff x="7225144" y="2245036"/>
            <a:chExt cx="1814946" cy="3014492"/>
          </a:xfrm>
        </p:grpSpPr>
        <p:sp>
          <p:nvSpPr>
            <p:cNvPr id="27" name="矩形 26"/>
            <p:cNvSpPr/>
            <p:nvPr/>
          </p:nvSpPr>
          <p:spPr>
            <a:xfrm>
              <a:off x="7225144" y="2245036"/>
              <a:ext cx="1814946" cy="30144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762163" y="2439000"/>
              <a:ext cx="740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rgbClr val="51515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版本库</a:t>
              </a:r>
            </a:p>
          </p:txBody>
        </p:sp>
      </p:grpSp>
      <p:sp>
        <p:nvSpPr>
          <p:cNvPr id="33" name="圆角矩形 32"/>
          <p:cNvSpPr/>
          <p:nvPr/>
        </p:nvSpPr>
        <p:spPr>
          <a:xfrm>
            <a:off x="4149494" y="3145512"/>
            <a:ext cx="1207831" cy="30838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1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cxnSp>
        <p:nvCxnSpPr>
          <p:cNvPr id="34" name="直线箭头连接符 33"/>
          <p:cNvCxnSpPr/>
          <p:nvPr/>
        </p:nvCxnSpPr>
        <p:spPr>
          <a:xfrm flipV="1">
            <a:off x="4753412" y="2358657"/>
            <a:ext cx="1" cy="231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 flipV="1">
            <a:off x="4753408" y="2907174"/>
            <a:ext cx="1" cy="231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2521526" y="3935842"/>
            <a:ext cx="3283527" cy="2312970"/>
            <a:chOff x="2521526" y="3935842"/>
            <a:chExt cx="3283527" cy="2312970"/>
          </a:xfrm>
        </p:grpSpPr>
        <p:sp>
          <p:nvSpPr>
            <p:cNvPr id="42" name="矩形 41"/>
            <p:cNvSpPr/>
            <p:nvPr/>
          </p:nvSpPr>
          <p:spPr>
            <a:xfrm>
              <a:off x="2521526" y="3935842"/>
              <a:ext cx="3283527" cy="231297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770758" y="4306841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rgbClr val="51515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计算机</a:t>
              </a:r>
              <a:r>
                <a:rPr kumimoji="1" lang="en-US" altLang="zh-CN" sz="1400" dirty="0">
                  <a:solidFill>
                    <a:srgbClr val="51515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B</a:t>
              </a:r>
              <a:endParaRPr kumimoji="1" lang="zh-CN" altLang="en-US" sz="1400" dirty="0">
                <a:solidFill>
                  <a:srgbClr val="515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2671617" y="4930296"/>
              <a:ext cx="675404" cy="44687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rgbClr val="515151"/>
                  </a:solidFill>
                </a:rPr>
                <a:t>file</a:t>
              </a:r>
              <a:endParaRPr kumimoji="1" lang="zh-CN" altLang="en-US" dirty="0">
                <a:solidFill>
                  <a:srgbClr val="515151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884040" y="4091918"/>
            <a:ext cx="1738745" cy="2009114"/>
            <a:chOff x="7225144" y="2245036"/>
            <a:chExt cx="1814946" cy="3014492"/>
          </a:xfrm>
        </p:grpSpPr>
        <p:sp>
          <p:nvSpPr>
            <p:cNvPr id="53" name="矩形 52"/>
            <p:cNvSpPr/>
            <p:nvPr/>
          </p:nvSpPr>
          <p:spPr>
            <a:xfrm>
              <a:off x="7225144" y="2245036"/>
              <a:ext cx="1814946" cy="30144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7762163" y="2439000"/>
              <a:ext cx="740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rgbClr val="51515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版本库</a:t>
              </a:r>
            </a:p>
          </p:txBody>
        </p:sp>
      </p:grpSp>
      <p:sp>
        <p:nvSpPr>
          <p:cNvPr id="49" name="圆角矩形 48"/>
          <p:cNvSpPr/>
          <p:nvPr/>
        </p:nvSpPr>
        <p:spPr>
          <a:xfrm>
            <a:off x="4149496" y="4528846"/>
            <a:ext cx="1207831" cy="3083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3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4149495" y="5068786"/>
            <a:ext cx="1207831" cy="3083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2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4149494" y="5624082"/>
            <a:ext cx="1207831" cy="30838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1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5622778" y="4482206"/>
            <a:ext cx="1869833" cy="307777"/>
            <a:chOff x="5622778" y="2477560"/>
            <a:chExt cx="1869833" cy="307777"/>
          </a:xfrm>
        </p:grpSpPr>
        <p:cxnSp>
          <p:nvCxnSpPr>
            <p:cNvPr id="90" name="直线箭头连接符 89"/>
            <p:cNvCxnSpPr/>
            <p:nvPr/>
          </p:nvCxnSpPr>
          <p:spPr>
            <a:xfrm>
              <a:off x="5622778" y="2726918"/>
              <a:ext cx="1869833" cy="0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91" name="文本框 90"/>
            <p:cNvSpPr txBox="1"/>
            <p:nvPr/>
          </p:nvSpPr>
          <p:spPr>
            <a:xfrm>
              <a:off x="6342072" y="2477560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chemeClr val="bg2">
                      <a:lumMod val="50000"/>
                    </a:scheme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推送</a:t>
              </a: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5622777" y="5004118"/>
            <a:ext cx="1869834" cy="307777"/>
            <a:chOff x="5622777" y="2999472"/>
            <a:chExt cx="1869834" cy="307777"/>
          </a:xfrm>
        </p:grpSpPr>
        <p:cxnSp>
          <p:nvCxnSpPr>
            <p:cNvPr id="93" name="直线箭头连接符 92"/>
            <p:cNvCxnSpPr/>
            <p:nvPr/>
          </p:nvCxnSpPr>
          <p:spPr>
            <a:xfrm flipH="1">
              <a:off x="5622777" y="3254105"/>
              <a:ext cx="1869834" cy="10938"/>
            </a:xfrm>
            <a:prstGeom prst="straightConnector1">
              <a:avLst/>
            </a:prstGeom>
            <a:ln>
              <a:solidFill>
                <a:srgbClr val="91919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4" name="文本框 93"/>
            <p:cNvSpPr txBox="1"/>
            <p:nvPr/>
          </p:nvSpPr>
          <p:spPr>
            <a:xfrm>
              <a:off x="6337530" y="2999472"/>
              <a:ext cx="537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rgbClr val="49504F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拉取</a:t>
              </a:r>
            </a:p>
          </p:txBody>
        </p:sp>
      </p:grpSp>
      <p:sp>
        <p:nvSpPr>
          <p:cNvPr id="95" name="圆角矩形 94"/>
          <p:cNvSpPr/>
          <p:nvPr/>
        </p:nvSpPr>
        <p:spPr>
          <a:xfrm>
            <a:off x="5427774" y="2598835"/>
            <a:ext cx="1207831" cy="3083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2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4144573" y="2052833"/>
            <a:ext cx="1207831" cy="3083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3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sp>
        <p:nvSpPr>
          <p:cNvPr id="97" name="圆角矩形 96"/>
          <p:cNvSpPr/>
          <p:nvPr/>
        </p:nvSpPr>
        <p:spPr>
          <a:xfrm>
            <a:off x="4135430" y="2596995"/>
            <a:ext cx="1207831" cy="3083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2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5631239" y="2749182"/>
            <a:ext cx="1869834" cy="307777"/>
            <a:chOff x="5622777" y="2999472"/>
            <a:chExt cx="1869834" cy="307777"/>
          </a:xfrm>
        </p:grpSpPr>
        <p:cxnSp>
          <p:nvCxnSpPr>
            <p:cNvPr id="64" name="直线箭头连接符 63"/>
            <p:cNvCxnSpPr/>
            <p:nvPr/>
          </p:nvCxnSpPr>
          <p:spPr>
            <a:xfrm flipH="1">
              <a:off x="5622777" y="3254105"/>
              <a:ext cx="1869834" cy="10938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文本框 65"/>
            <p:cNvSpPr txBox="1"/>
            <p:nvPr/>
          </p:nvSpPr>
          <p:spPr>
            <a:xfrm>
              <a:off x="6337530" y="2999472"/>
              <a:ext cx="537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dirty="0">
                  <a:solidFill>
                    <a:srgbClr val="0070C0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克隆</a:t>
              </a:r>
            </a:p>
          </p:txBody>
        </p:sp>
      </p:grpSp>
      <p:sp>
        <p:nvSpPr>
          <p:cNvPr id="67" name="圆角矩形 66"/>
          <p:cNvSpPr/>
          <p:nvPr/>
        </p:nvSpPr>
        <p:spPr>
          <a:xfrm>
            <a:off x="5417624" y="3125286"/>
            <a:ext cx="1207831" cy="30838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515151"/>
                </a:solidFill>
              </a:rPr>
              <a:t>version</a:t>
            </a:r>
            <a:r>
              <a:rPr kumimoji="1" lang="zh-CN" altLang="en-US" dirty="0">
                <a:solidFill>
                  <a:srgbClr val="515151"/>
                </a:solidFill>
              </a:rPr>
              <a:t> </a:t>
            </a:r>
            <a:r>
              <a:rPr kumimoji="1" lang="en-US" altLang="zh-CN" dirty="0">
                <a:solidFill>
                  <a:srgbClr val="515151"/>
                </a:solidFill>
              </a:rPr>
              <a:t>1</a:t>
            </a:r>
            <a:endParaRPr kumimoji="1" lang="zh-CN" altLang="en-US" dirty="0">
              <a:solidFill>
                <a:srgbClr val="515151"/>
              </a:solidFill>
            </a:endParaRPr>
          </a:p>
        </p:txBody>
      </p:sp>
      <p:cxnSp>
        <p:nvCxnSpPr>
          <p:cNvPr id="52" name="直线箭头连接符 51"/>
          <p:cNvCxnSpPr/>
          <p:nvPr/>
        </p:nvCxnSpPr>
        <p:spPr>
          <a:xfrm flipV="1">
            <a:off x="4753412" y="4837227"/>
            <a:ext cx="1" cy="231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/>
          <p:nvPr/>
        </p:nvCxnSpPr>
        <p:spPr>
          <a:xfrm flipV="1">
            <a:off x="4753408" y="5385744"/>
            <a:ext cx="1" cy="231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/>
          <p:cNvCxnSpPr/>
          <p:nvPr/>
        </p:nvCxnSpPr>
        <p:spPr>
          <a:xfrm flipV="1">
            <a:off x="6021538" y="2886948"/>
            <a:ext cx="1" cy="231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7834875" y="1268022"/>
            <a:ext cx="3671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只有首次 “下载”远程版本库，用克隆</a:t>
            </a:r>
            <a:endParaRPr kumimoji="1" lang="en-US" altLang="zh-CN" sz="1600" dirty="0">
              <a:solidFill>
                <a:srgbClr val="AD2B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2424802" y="962801"/>
            <a:ext cx="3611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注意，只有成功的合并分支，才能推送</a:t>
            </a:r>
            <a:endParaRPr kumimoji="1" lang="en-US" altLang="zh-CN" sz="1600" dirty="0">
              <a:solidFill>
                <a:srgbClr val="AD2B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33" grpId="0" bldLvl="0" animBg="1"/>
      <p:bldP spid="49" grpId="0" bldLvl="0" animBg="1"/>
      <p:bldP spid="50" grpId="0" bldLvl="0" animBg="1"/>
      <p:bldP spid="51" grpId="0" bldLvl="0" animBg="1"/>
      <p:bldP spid="95" grpId="0" bldLvl="0" animBg="1"/>
      <p:bldP spid="95" grpId="1" bldLvl="0" animBg="1"/>
      <p:bldP spid="96" grpId="0" bldLvl="0" animBg="1"/>
      <p:bldP spid="97" grpId="0" bldLvl="0" animBg="1"/>
      <p:bldP spid="67" grpId="0" bldLvl="0" animBg="1"/>
      <p:bldP spid="67" grpId="1" bldLvl="0" animBg="1"/>
      <p:bldP spid="70" grpId="0"/>
      <p:bldP spid="70" grpId="1"/>
      <p:bldP spid="7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/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克隆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SSH</a:t>
            </a:r>
            <a:r>
              <a:rPr kumimoji="1" lang="zh-CN" altLang="en-US" dirty="0"/>
              <a:t>地址</a:t>
            </a:r>
            <a:endParaRPr kumimoji="1" lang="en-US" altLang="zh-CN" dirty="0"/>
          </a:p>
          <a:p>
            <a:r>
              <a:rPr kumimoji="1" lang="zh-CN" altLang="en-US" dirty="0"/>
              <a:t>拉取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pull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[origin</a:t>
            </a:r>
            <a:r>
              <a:rPr kumimoji="1" lang="zh-CN" altLang="en-US" dirty="0"/>
              <a:t> </a:t>
            </a:r>
            <a:r>
              <a:rPr kumimoji="1" lang="en-US" altLang="zh-CN" dirty="0"/>
              <a:t>master]</a:t>
            </a:r>
          </a:p>
          <a:p>
            <a:pPr lvl="1"/>
            <a:r>
              <a:rPr kumimoji="1" lang="zh-CN" altLang="en-US" dirty="0"/>
              <a:t>拉取后，拉取的远程分支会</a:t>
            </a:r>
            <a:r>
              <a:rPr kumimoji="1" lang="zh-CN" altLang="en-US" dirty="0">
                <a:solidFill>
                  <a:srgbClr val="AD2B26"/>
                </a:solidFill>
              </a:rPr>
              <a:t>自动</a:t>
            </a:r>
            <a:r>
              <a:rPr kumimoji="1" lang="zh-CN" altLang="en-US" dirty="0"/>
              <a:t>和你的本地分支合并</a:t>
            </a:r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多人协作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可能用到的命令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/>
        </p:nvSpPr>
        <p:spPr>
          <a:xfrm>
            <a:off x="884871" y="1561678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创建本地仓库之后推送到远程仓库</a:t>
            </a:r>
          </a:p>
          <a:p>
            <a:pPr lvl="1"/>
            <a:r>
              <a:rPr kumimoji="1" lang="zh-CN" altLang="en-US" dirty="0"/>
              <a:t>初始化一个项目，</a:t>
            </a:r>
            <a:r>
              <a:rPr kumimoji="1" lang="en-US" altLang="zh-CN" dirty="0"/>
              <a:t>git </a:t>
            </a:r>
            <a:r>
              <a:rPr kumimoji="1" lang="en-US" altLang="zh-CN" dirty="0" err="1"/>
              <a:t>init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添加初始的代码到暂存区 </a:t>
            </a:r>
            <a:r>
              <a:rPr kumimoji="1" lang="en-US" altLang="zh-CN" dirty="0"/>
              <a:t>git add .</a:t>
            </a:r>
          </a:p>
          <a:p>
            <a:pPr lvl="1"/>
            <a:r>
              <a:rPr kumimoji="1" lang="zh-CN" altLang="en-US" dirty="0"/>
              <a:t>提交初始的代码到本地仓库 </a:t>
            </a:r>
            <a:r>
              <a:rPr kumimoji="1" lang="en-US" altLang="zh-CN" dirty="0"/>
              <a:t>git commit -m "</a:t>
            </a:r>
            <a:r>
              <a:rPr kumimoji="1" lang="zh-CN" altLang="en-US" dirty="0"/>
              <a:t>提交了初始的代码</a:t>
            </a:r>
            <a:r>
              <a:rPr kumimoji="1" lang="en-US" altLang="zh-CN" dirty="0"/>
              <a:t>"</a:t>
            </a:r>
          </a:p>
          <a:p>
            <a:r>
              <a:rPr kumimoji="1" lang="zh-CN" altLang="en-US" dirty="0"/>
              <a:t>推送到远程仓库</a:t>
            </a:r>
          </a:p>
          <a:p>
            <a:pPr lvl="1"/>
            <a:r>
              <a:rPr kumimoji="1" lang="en-US" altLang="zh-CN" dirty="0"/>
              <a:t>git remote add origin SSH</a:t>
            </a:r>
            <a:r>
              <a:rPr kumimoji="1" lang="zh-CN" altLang="en-US" dirty="0"/>
              <a:t>地址</a:t>
            </a:r>
          </a:p>
          <a:p>
            <a:pPr lvl="1"/>
            <a:r>
              <a:rPr kumimoji="1" lang="en-US" altLang="zh-CN" dirty="0"/>
              <a:t>git push -u origin master</a:t>
            </a:r>
          </a:p>
          <a:p>
            <a:r>
              <a:rPr kumimoji="1" lang="zh-CN" altLang="en-US" dirty="0"/>
              <a:t>邀请成员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码云 </a:t>
            </a:r>
            <a:r>
              <a:rPr kumimoji="1" lang="en-US" altLang="zh-CN" dirty="0">
                <a:sym typeface="Wingdings" panose="05000000000000000000" pitchFamily="2" charset="2"/>
              </a:rPr>
              <a:t></a:t>
            </a:r>
            <a:r>
              <a:rPr kumimoji="1" lang="zh-CN" altLang="en-US" dirty="0">
                <a:sym typeface="Wingdings" panose="05000000000000000000" pitchFamily="2" charset="2"/>
              </a:rPr>
              <a:t> 进入远程仓库 </a:t>
            </a:r>
            <a:r>
              <a:rPr kumimoji="1" lang="en-US" altLang="zh-CN" dirty="0">
                <a:sym typeface="Wingdings" panose="05000000000000000000" pitchFamily="2" charset="2"/>
              </a:rPr>
              <a:t></a:t>
            </a:r>
            <a:r>
              <a:rPr kumimoji="1" lang="zh-CN" altLang="en-US" dirty="0">
                <a:sym typeface="Wingdings" panose="05000000000000000000" pitchFamily="2" charset="2"/>
              </a:rPr>
              <a:t> 管理 </a:t>
            </a:r>
            <a:r>
              <a:rPr kumimoji="1" lang="en-US" altLang="zh-CN" dirty="0">
                <a:sym typeface="Wingdings" panose="05000000000000000000" pitchFamily="2" charset="2"/>
              </a:rPr>
              <a:t></a:t>
            </a:r>
            <a:r>
              <a:rPr kumimoji="1" lang="zh-CN" altLang="en-US" dirty="0">
                <a:sym typeface="Wingdings" panose="05000000000000000000" pitchFamily="2" charset="2"/>
              </a:rPr>
              <a:t> 仓库成员管理 </a:t>
            </a:r>
            <a:r>
              <a:rPr kumimoji="1" lang="en-US" altLang="zh-CN" dirty="0">
                <a:sym typeface="Wingdings" panose="05000000000000000000" pitchFamily="2" charset="2"/>
              </a:rPr>
              <a:t></a:t>
            </a:r>
            <a:r>
              <a:rPr kumimoji="1" lang="zh-CN" altLang="en-US" dirty="0">
                <a:sym typeface="Wingdings" panose="05000000000000000000" pitchFamily="2" charset="2"/>
              </a:rPr>
              <a:t> 邀请成员</a:t>
            </a:r>
            <a:endParaRPr kumimoji="1" lang="en-US" altLang="zh-CN" dirty="0">
              <a:sym typeface="Wingdings" panose="05000000000000000000" pitchFamily="2" charset="2"/>
            </a:endParaRPr>
          </a:p>
          <a:p>
            <a:pPr lvl="1"/>
            <a:r>
              <a:rPr kumimoji="1" lang="zh-CN" altLang="en-US" dirty="0">
                <a:sym typeface="Wingdings" panose="05000000000000000000" pitchFamily="2" charset="2"/>
              </a:rPr>
              <a:t>可以使用链接邀请，可以使用具体的用户名邀请</a:t>
            </a:r>
            <a:endParaRPr kumimoji="1" lang="zh-CN" altLang="en-US" dirty="0"/>
          </a:p>
          <a:p>
            <a:r>
              <a:rPr kumimoji="1" lang="zh-CN" altLang="en-US" dirty="0"/>
              <a:t>开发（</a:t>
            </a:r>
            <a:r>
              <a:rPr kumimoji="1" lang="en-US" altLang="zh-CN" dirty="0"/>
              <a:t>add / commit / pull / push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884870" y="15973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多人协作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884870" y="85562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具体操作</a:t>
            </a:r>
            <a:r>
              <a:rPr kumimoji="1" lang="en-US" altLang="zh-CN" dirty="0"/>
              <a:t>-</a:t>
            </a:r>
            <a:r>
              <a:rPr kumimoji="1" lang="zh-CN" altLang="en-US" dirty="0"/>
              <a:t>管理员角色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/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同意邀请</a:t>
            </a:r>
          </a:p>
          <a:p>
            <a:r>
              <a:rPr lang="zh-CN" altLang="en-US" dirty="0"/>
              <a:t>克隆项目到本地（注意路径）</a:t>
            </a:r>
          </a:p>
          <a:p>
            <a:pPr lvl="1"/>
            <a:r>
              <a:rPr lang="zh-CN" altLang="en-US" dirty="0"/>
              <a:t>执行 </a:t>
            </a:r>
            <a:r>
              <a:rPr lang="en-US" altLang="zh-CN" dirty="0"/>
              <a:t>git clone SSH</a:t>
            </a:r>
            <a:r>
              <a:rPr lang="zh-CN" altLang="en-US" dirty="0"/>
              <a:t>地址 ，将项目克隆到本地。然后关闭黑窗口。</a:t>
            </a:r>
          </a:p>
          <a:p>
            <a:pPr lvl="1"/>
            <a:r>
              <a:rPr lang="zh-CN" altLang="en-US" dirty="0">
                <a:solidFill>
                  <a:srgbClr val="AD2B26"/>
                </a:solidFill>
              </a:rPr>
              <a:t>进入项目文件夹，重新 </a:t>
            </a:r>
            <a:r>
              <a:rPr lang="en-US" altLang="zh-CN" dirty="0">
                <a:solidFill>
                  <a:srgbClr val="AD2B26"/>
                </a:solidFill>
              </a:rPr>
              <a:t>git Bash Here </a:t>
            </a:r>
            <a:r>
              <a:rPr lang="zh-CN" altLang="en-US" dirty="0">
                <a:solidFill>
                  <a:srgbClr val="AD2B26"/>
                </a:solidFill>
              </a:rPr>
              <a:t>打开黑窗口，这样可以保证路径正确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开发（</a:t>
            </a:r>
            <a:r>
              <a:rPr lang="en-US" altLang="zh-CN" dirty="0"/>
              <a:t>add / commit / pull / push</a:t>
            </a:r>
            <a:r>
              <a:rPr lang="zh-CN" altLang="en-US" dirty="0"/>
              <a:t>）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多人协作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具体操作</a:t>
            </a:r>
            <a:r>
              <a:rPr kumimoji="1" lang="en-US" altLang="zh-CN" dirty="0"/>
              <a:t>-</a:t>
            </a:r>
            <a:r>
              <a:rPr kumimoji="1" lang="zh-CN" altLang="en-US" dirty="0"/>
              <a:t>成员角色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9" name="文本占位符 1"/>
          <p:cNvSpPr>
            <a:spLocks noGrp="1"/>
          </p:cNvSpPr>
          <p:nvPr/>
        </p:nvSpPr>
        <p:spPr>
          <a:xfrm>
            <a:off x="813116" y="1489288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/>
            <a:r>
              <a:rPr lang="zh-CN" altLang="en-US" dirty="0"/>
              <a:t>第四天上班</a:t>
            </a:r>
            <a:endParaRPr lang="en-US" altLang="zh-CN" dirty="0"/>
          </a:p>
          <a:p>
            <a:pPr marL="635635" lvl="1" indent="-276225"/>
            <a:r>
              <a:rPr lang="zh-CN" altLang="en-US" dirty="0"/>
              <a:t>老板：最好换成用手机号和邮箱都能登录</a:t>
            </a:r>
            <a:endParaRPr lang="en-US" altLang="zh-CN" dirty="0"/>
          </a:p>
          <a:p>
            <a:pPr marL="635635" lvl="1" indent="-276225"/>
            <a:r>
              <a:rPr lang="zh-CN" altLang="en-US" dirty="0"/>
              <a:t>程序员：好的</a:t>
            </a:r>
            <a:r>
              <a:rPr lang="en-US" altLang="zh-CN" dirty="0"/>
              <a:t>😂</a:t>
            </a:r>
          </a:p>
          <a:p>
            <a:pPr marL="276225" indent="-276225"/>
            <a:r>
              <a:rPr lang="zh-CN" altLang="en-US" dirty="0"/>
              <a:t>第五天上班：</a:t>
            </a:r>
            <a:endParaRPr lang="en-US" altLang="zh-CN" dirty="0"/>
          </a:p>
          <a:p>
            <a:pPr marL="635635" lvl="1" indent="-276225"/>
            <a:r>
              <a:rPr lang="zh-CN" altLang="en-US" dirty="0"/>
              <a:t>老板：还是换回原来的</a:t>
            </a:r>
            <a:r>
              <a:rPr lang="en-US" altLang="zh-CN" dirty="0"/>
              <a:t>logo</a:t>
            </a:r>
            <a:r>
              <a:rPr lang="zh-CN" altLang="en-US" dirty="0"/>
              <a:t>吧</a:t>
            </a:r>
            <a:endParaRPr lang="en-US" altLang="zh-CN" dirty="0"/>
          </a:p>
          <a:p>
            <a:pPr marL="635635" lvl="1" indent="-276225"/>
            <a:r>
              <a:rPr lang="zh-CN" altLang="en-US" dirty="0"/>
              <a:t>程序员：😤😤</a:t>
            </a:r>
            <a:endParaRPr lang="en-US" altLang="zh-CN" dirty="0"/>
          </a:p>
          <a:p>
            <a:pPr marL="276225" indent="-276225"/>
            <a:r>
              <a:rPr lang="zh-CN" altLang="en-US" dirty="0"/>
              <a:t>第六天：</a:t>
            </a:r>
            <a:endParaRPr lang="en-US" altLang="zh-CN" dirty="0"/>
          </a:p>
          <a:p>
            <a:pPr marL="635635" lvl="1" indent="-276225"/>
            <a:r>
              <a:rPr lang="zh-CN" altLang="en-US" dirty="0"/>
              <a:t>辞职不干了。。。。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10" name="标题 2"/>
          <p:cNvSpPr>
            <a:spLocks noGrp="1"/>
          </p:cNvSpPr>
          <p:nvPr/>
        </p:nvSpPr>
        <p:spPr>
          <a:xfrm>
            <a:off x="813115" y="8734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版本管理系统</a:t>
            </a:r>
          </a:p>
        </p:txBody>
      </p:sp>
      <p:sp>
        <p:nvSpPr>
          <p:cNvPr id="13" name="文本占位符 3"/>
          <p:cNvSpPr>
            <a:spLocks noGrp="1"/>
          </p:cNvSpPr>
          <p:nvPr/>
        </p:nvSpPr>
        <p:spPr>
          <a:xfrm>
            <a:off x="813115" y="78323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工作场景一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893005" y="4887764"/>
            <a:ext cx="10456350" cy="1191803"/>
            <a:chOff x="790770" y="5044609"/>
            <a:chExt cx="10456350" cy="1191803"/>
          </a:xfrm>
        </p:grpSpPr>
        <p:sp>
          <p:nvSpPr>
            <p:cNvPr id="15" name="三角形 5"/>
            <p:cNvSpPr/>
            <p:nvPr/>
          </p:nvSpPr>
          <p:spPr>
            <a:xfrm rot="2651319">
              <a:off x="797385" y="5396366"/>
              <a:ext cx="145648" cy="7810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944880" y="5044609"/>
              <a:ext cx="10302240" cy="1191803"/>
            </a:xfrm>
            <a:prstGeom prst="rect">
              <a:avLst/>
            </a:prstGeom>
            <a:noFill/>
            <a:ln w="9525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90770" y="5112965"/>
              <a:ext cx="1053296" cy="300942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问题所在</a:t>
              </a:r>
            </a:p>
          </p:txBody>
        </p:sp>
      </p:grpSp>
      <p:sp>
        <p:nvSpPr>
          <p:cNvPr id="18" name="矩形 17"/>
          <p:cNvSpPr/>
          <p:nvPr/>
        </p:nvSpPr>
        <p:spPr>
          <a:xfrm>
            <a:off x="1766648" y="5246966"/>
            <a:ext cx="8691938" cy="708399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实际开发中，代码经常改来改去，修改后就无法找回之前的代码了。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程序员应该</a:t>
            </a:r>
            <a:r>
              <a:rPr lang="zh-CN" altLang="en-US" sz="1400" dirty="0">
                <a:solidFill>
                  <a:srgbClr val="B6020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记录每次代码的变化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，以便以后回到历史版本查看或直接使用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884871" y="1561678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第一天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</a:t>
            </a:r>
            <a:r>
              <a:rPr kumimoji="1" lang="zh-CN" altLang="en-US" dirty="0"/>
              <a:t>：咱俩合作开发一个项目，我把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和</a:t>
            </a:r>
            <a:r>
              <a:rPr kumimoji="1" lang="en-US" altLang="zh-CN" dirty="0"/>
              <a:t>CSS</a:t>
            </a:r>
            <a:r>
              <a:rPr kumimoji="1" lang="zh-CN" altLang="en-US" dirty="0"/>
              <a:t>都写好了，发给你一份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B</a:t>
            </a:r>
            <a:r>
              <a:rPr kumimoji="1" lang="zh-CN" altLang="en-US" dirty="0"/>
              <a:t>：好的</a:t>
            </a:r>
            <a:endParaRPr kumimoji="1" lang="en-US" altLang="zh-CN" dirty="0"/>
          </a:p>
          <a:p>
            <a:r>
              <a:rPr kumimoji="1" lang="zh-CN" altLang="en-US" dirty="0"/>
              <a:t>第二天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</a:t>
            </a:r>
            <a:r>
              <a:rPr kumimoji="1" lang="zh-CN" altLang="en-US" dirty="0"/>
              <a:t>：我做了添加学员和修改学员功能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B</a:t>
            </a:r>
            <a:r>
              <a:rPr kumimoji="1" lang="zh-CN" altLang="en-US" dirty="0"/>
              <a:t>：我做了删除学员功能</a:t>
            </a:r>
            <a:endParaRPr kumimoji="1" lang="en-US" altLang="zh-CN" dirty="0"/>
          </a:p>
          <a:p>
            <a:r>
              <a:rPr kumimoji="1" lang="zh-CN" altLang="en-US" dirty="0"/>
              <a:t>第三天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</a:t>
            </a:r>
            <a:r>
              <a:rPr kumimoji="1" lang="zh-CN" altLang="en-US" dirty="0"/>
              <a:t>：我修改了</a:t>
            </a:r>
            <a:r>
              <a:rPr kumimoji="1" lang="en-US" altLang="zh-CN" dirty="0" err="1"/>
              <a:t>index.css</a:t>
            </a:r>
            <a:r>
              <a:rPr kumimoji="1" lang="zh-CN" altLang="en-US" dirty="0"/>
              <a:t>中的两个样式，修改了</a:t>
            </a:r>
            <a:r>
              <a:rPr kumimoji="1" lang="en-US" altLang="zh-CN" dirty="0" err="1"/>
              <a:t>index.js</a:t>
            </a:r>
            <a:r>
              <a:rPr kumimoji="1" lang="zh-CN" altLang="en-US" dirty="0"/>
              <a:t> 里的</a:t>
            </a:r>
            <a:r>
              <a:rPr kumimoji="1" lang="en-US" altLang="zh-CN" dirty="0"/>
              <a:t>3</a:t>
            </a:r>
            <a:r>
              <a:rPr kumimoji="1" lang="zh-CN" altLang="en-US" dirty="0"/>
              <a:t>行代码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B</a:t>
            </a:r>
            <a:r>
              <a:rPr kumimoji="1" lang="zh-CN" altLang="en-US" dirty="0"/>
              <a:t>：我完成了登录页，同时也修改了</a:t>
            </a:r>
            <a:r>
              <a:rPr kumimoji="1" lang="en-US" altLang="zh-CN" dirty="0" err="1"/>
              <a:t>index.js</a:t>
            </a:r>
            <a:r>
              <a:rPr kumimoji="1" lang="zh-CN" altLang="en-US" dirty="0"/>
              <a:t> 里的</a:t>
            </a:r>
            <a:r>
              <a:rPr kumimoji="1" lang="en-US" altLang="zh-CN" dirty="0"/>
              <a:t>5</a:t>
            </a:r>
            <a:r>
              <a:rPr kumimoji="1" lang="zh-CN" altLang="en-US" dirty="0"/>
              <a:t>行代码</a:t>
            </a:r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884870" y="15973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版本管理系统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884870" y="85562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工作场景二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56197" y="5237562"/>
            <a:ext cx="10456350" cy="1191803"/>
            <a:chOff x="790770" y="5044609"/>
            <a:chExt cx="10456350" cy="1191803"/>
          </a:xfrm>
        </p:grpSpPr>
        <p:sp>
          <p:nvSpPr>
            <p:cNvPr id="6" name="三角形 5"/>
            <p:cNvSpPr/>
            <p:nvPr/>
          </p:nvSpPr>
          <p:spPr>
            <a:xfrm rot="2651319">
              <a:off x="797385" y="5396366"/>
              <a:ext cx="145648" cy="7810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944880" y="5044609"/>
              <a:ext cx="10302240" cy="1191803"/>
            </a:xfrm>
            <a:prstGeom prst="rect">
              <a:avLst/>
            </a:prstGeom>
            <a:noFill/>
            <a:ln w="9525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790770" y="5112965"/>
              <a:ext cx="1053296" cy="300942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问题所在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913700" y="5675216"/>
            <a:ext cx="8691938" cy="385234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实际开发中，</a:t>
            </a:r>
            <a:r>
              <a:rPr lang="zh-CN" altLang="en-US" sz="1400" dirty="0">
                <a:solidFill>
                  <a:srgbClr val="B6020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多人协作开发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一个项目非常常见；问题是多人写的</a:t>
            </a:r>
            <a:r>
              <a:rPr lang="zh-CN" altLang="en-US" sz="1400" dirty="0">
                <a:solidFill>
                  <a:srgbClr val="B6020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代码如何合并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到一起？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453230" y="880284"/>
            <a:ext cx="4752528" cy="90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/>
        </p:nvSpPr>
        <p:spPr>
          <a:xfrm>
            <a:off x="710881" y="1646134"/>
            <a:ext cx="10749598" cy="446205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884871" y="1561678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版本管理系统就是为了解决上述这些问题应运而生的</a:t>
            </a:r>
            <a:endParaRPr lang="en-US" altLang="zh-CN" dirty="0"/>
          </a:p>
          <a:p>
            <a:r>
              <a:rPr lang="zh-CN" altLang="en-US" dirty="0"/>
              <a:t>版本管理，是一种记录一个或若干文件内容变化，以便将来查阅特定版本修改情况的系统。</a:t>
            </a:r>
            <a:endParaRPr lang="en-US" altLang="zh-CN" dirty="0"/>
          </a:p>
          <a:p>
            <a:r>
              <a:rPr lang="zh-CN" altLang="en-US" dirty="0">
                <a:solidFill>
                  <a:srgbClr val="B60206"/>
                </a:solidFill>
              </a:rPr>
              <a:t>作用</a:t>
            </a:r>
            <a:endParaRPr lang="en-US" altLang="zh-CN" dirty="0">
              <a:solidFill>
                <a:srgbClr val="B60206"/>
              </a:solidFill>
            </a:endParaRPr>
          </a:p>
          <a:p>
            <a:pPr lvl="1"/>
            <a:r>
              <a:rPr lang="zh-CN" altLang="en-US" dirty="0">
                <a:solidFill>
                  <a:srgbClr val="B60206"/>
                </a:solidFill>
              </a:rPr>
              <a:t>记录每次代码的变更，以便将来查阅特定版本的修改情况</a:t>
            </a:r>
            <a:endParaRPr lang="en-US" altLang="zh-CN" dirty="0">
              <a:solidFill>
                <a:srgbClr val="B60206"/>
              </a:solidFill>
            </a:endParaRPr>
          </a:p>
          <a:p>
            <a:pPr lvl="1"/>
            <a:r>
              <a:rPr lang="zh-CN" altLang="en-US" dirty="0">
                <a:solidFill>
                  <a:srgbClr val="B60206"/>
                </a:solidFill>
              </a:rPr>
              <a:t>完成多人协作（必须配合远程仓库）</a:t>
            </a:r>
            <a:endParaRPr lang="en-US" altLang="zh-CN" dirty="0">
              <a:solidFill>
                <a:srgbClr val="B60206"/>
              </a:solidFill>
            </a:endParaRPr>
          </a:p>
          <a:p>
            <a:r>
              <a:rPr lang="zh-CN" altLang="en-US" dirty="0"/>
              <a:t>版本管理软件的分类</a:t>
            </a:r>
            <a:endParaRPr lang="en-US" altLang="zh-CN" dirty="0"/>
          </a:p>
          <a:p>
            <a:pPr lvl="1"/>
            <a:r>
              <a:rPr lang="zh-CN" altLang="en-US" dirty="0"/>
              <a:t>集中式（</a:t>
            </a:r>
            <a:r>
              <a:rPr lang="en-US" altLang="zh-CN" dirty="0"/>
              <a:t>SVN</a:t>
            </a:r>
            <a:r>
              <a:rPr lang="zh-CN" altLang="en-US" dirty="0"/>
              <a:t>、</a:t>
            </a:r>
            <a:r>
              <a:rPr lang="en-US" altLang="zh-CN" dirty="0"/>
              <a:t>CVS</a:t>
            </a:r>
            <a:r>
              <a:rPr lang="zh-CN" altLang="en-US" dirty="0"/>
              <a:t>、</a:t>
            </a:r>
            <a:r>
              <a:rPr lang="en-US" altLang="zh-CN" dirty="0"/>
              <a:t>……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分布式（</a:t>
            </a:r>
            <a:r>
              <a:rPr lang="en-US" altLang="zh-CN" dirty="0">
                <a:solidFill>
                  <a:srgbClr val="B60206"/>
                </a:solidFill>
              </a:rPr>
              <a:t>Git</a:t>
            </a:r>
            <a:r>
              <a:rPr lang="zh-CN" altLang="en-US" dirty="0"/>
              <a:t>、</a:t>
            </a:r>
            <a:r>
              <a:rPr lang="en-US" altLang="zh-CN" dirty="0"/>
              <a:t>HG</a:t>
            </a:r>
            <a:r>
              <a:rPr lang="zh-CN" altLang="en-US" dirty="0"/>
              <a:t>、</a:t>
            </a:r>
            <a:r>
              <a:rPr lang="en-US" altLang="zh-CN" dirty="0"/>
              <a:t>bazaar</a:t>
            </a:r>
            <a:r>
              <a:rPr lang="zh-CN" altLang="en-US" dirty="0"/>
              <a:t>、</a:t>
            </a:r>
            <a:r>
              <a:rPr lang="en-US" altLang="zh-CN" dirty="0"/>
              <a:t>……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/>
        </p:nvSpPr>
        <p:spPr>
          <a:xfrm>
            <a:off x="884870" y="159734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9pPr>
          </a:lstStyle>
          <a:p>
            <a:r>
              <a:rPr kumimoji="1" lang="zh-CN" altLang="en-US" dirty="0"/>
              <a:t>版本管理系统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884870" y="85562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版本管理系统介绍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UUID" val="{C1A8F295-47DC-48FB-81BD-666766343352}"/>
  <p:tag name="ISPRING_RESOURCE_FOLDER" val="E:\素材\正版图-卖\PPT\0变色龙\0包图网\bt369\ppt\bt369\"/>
  <p:tag name="ISPRING_PRESENTATION_PATH" val="E:\素材\正版图-卖\PPT\0变色龙\0包图网\bt369\ppt\bt369.pptx"/>
  <p:tag name="ISPRING_PROJECT_FOLDER_UPDATED" val="1"/>
  <p:tag name="ISPRING_SCREEN_RECS_UPDATED" val="E:\素材\正版图-卖\PPT\0变色龙\0包图网\bt369\ppt\bt36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730"/>
</p:tagLst>
</file>

<file path=ppt/theme/theme1.xml><?xml version="1.0" encoding="utf-8"?>
<a:theme xmlns:a="http://schemas.openxmlformats.org/drawingml/2006/main" name="Office Theme">
  <a:themeElements>
    <a:clrScheme name="自定义 447">
      <a:dk1>
        <a:sysClr val="windowText" lastClr="000000"/>
      </a:dk1>
      <a:lt1>
        <a:sysClr val="window" lastClr="FFFFFF"/>
      </a:lt1>
      <a:dk2>
        <a:srgbClr val="006E67"/>
      </a:dk2>
      <a:lt2>
        <a:srgbClr val="E7E6E6"/>
      </a:lt2>
      <a:accent1>
        <a:srgbClr val="006E67"/>
      </a:accent1>
      <a:accent2>
        <a:srgbClr val="A5A5A5"/>
      </a:accent2>
      <a:accent3>
        <a:srgbClr val="006E67"/>
      </a:accent3>
      <a:accent4>
        <a:srgbClr val="A5A5A5"/>
      </a:accent4>
      <a:accent5>
        <a:srgbClr val="006E67"/>
      </a:accent5>
      <a:accent6>
        <a:srgbClr val="A5A5A5"/>
      </a:accent6>
      <a:hlink>
        <a:srgbClr val="006E67"/>
      </a:hlink>
      <a:folHlink>
        <a:srgbClr val="A5A5A5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4376</Words>
  <Application>Microsoft Office PowerPoint</Application>
  <PresentationFormat>自定义</PresentationFormat>
  <Paragraphs>644</Paragraphs>
  <Slides>67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80" baseType="lpstr">
      <vt:lpstr>Alibaba PuHuiTi</vt:lpstr>
      <vt:lpstr>Alibaba PuHuiTi B</vt:lpstr>
      <vt:lpstr>Alibaba PuHuiTi M</vt:lpstr>
      <vt:lpstr>Alibaba PuHuiTi R</vt:lpstr>
      <vt:lpstr>inpin heiti</vt:lpstr>
      <vt:lpstr>阿里巴巴普惠体</vt:lpstr>
      <vt:lpstr>微软雅黑</vt:lpstr>
      <vt:lpstr>印品黑体</vt:lpstr>
      <vt:lpstr>字魂73号-江南手书</vt:lpstr>
      <vt:lpstr>Arial</vt:lpstr>
      <vt:lpstr>Calibri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bt730</dc:title>
  <dc:creator/>
  <cp:lastModifiedBy/>
  <cp:revision>623</cp:revision>
  <dcterms:created xsi:type="dcterms:W3CDTF">2017-01-08T15:59:00Z</dcterms:created>
  <dcterms:modified xsi:type="dcterms:W3CDTF">2021-04-26T06:28:36Z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FCA88555D3D44735BAA1F56722F3B997</vt:lpwstr>
  </property>
</Properties>
</file>